
<file path=[Content_Types].xml><?xml version="1.0" encoding="utf-8"?>
<Types xmlns="http://schemas.openxmlformats.org/package/2006/content-types">
  <Default Extension="img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417" r:id="rId4"/>
    <p:sldId id="2711" r:id="rId5"/>
    <p:sldId id="2677" r:id="rId6"/>
    <p:sldId id="2709" r:id="rId7"/>
    <p:sldId id="2710" r:id="rId8"/>
    <p:sldId id="2708" r:id="rId9"/>
    <p:sldId id="2712" r:id="rId10"/>
    <p:sldId id="2713" r:id="rId11"/>
    <p:sldId id="2714" r:id="rId12"/>
    <p:sldId id="2715" r:id="rId13"/>
    <p:sldId id="2716" r:id="rId14"/>
    <p:sldId id="2804" r:id="rId15"/>
    <p:sldId id="2805" r:id="rId16"/>
    <p:sldId id="2717" r:id="rId17"/>
    <p:sldId id="2782" r:id="rId18"/>
    <p:sldId id="2774" r:id="rId19"/>
    <p:sldId id="2775" r:id="rId20"/>
    <p:sldId id="2776" r:id="rId21"/>
    <p:sldId id="2777" r:id="rId22"/>
    <p:sldId id="2778" r:id="rId23"/>
    <p:sldId id="2779" r:id="rId24"/>
    <p:sldId id="2780" r:id="rId25"/>
    <p:sldId id="2781" r:id="rId26"/>
    <p:sldId id="423" r:id="rId27"/>
    <p:sldId id="424" r:id="rId28"/>
    <p:sldId id="2783" r:id="rId29"/>
    <p:sldId id="2784" r:id="rId30"/>
    <p:sldId id="707" r:id="rId31"/>
    <p:sldId id="708" r:id="rId32"/>
    <p:sldId id="593" r:id="rId33"/>
    <p:sldId id="2669" r:id="rId34"/>
    <p:sldId id="2785" r:id="rId35"/>
    <p:sldId id="2765" r:id="rId36"/>
    <p:sldId id="805" r:id="rId37"/>
    <p:sldId id="2689" r:id="rId38"/>
    <p:sldId id="2662" r:id="rId39"/>
    <p:sldId id="307" r:id="rId40"/>
    <p:sldId id="2786" r:id="rId41"/>
    <p:sldId id="2718" r:id="rId42"/>
    <p:sldId id="2719" r:id="rId43"/>
    <p:sldId id="2720" r:id="rId44"/>
    <p:sldId id="2787" r:id="rId45"/>
    <p:sldId id="2663" r:id="rId46"/>
    <p:sldId id="779" r:id="rId47"/>
    <p:sldId id="306" r:id="rId48"/>
    <p:sldId id="2789" r:id="rId49"/>
    <p:sldId id="2790" r:id="rId50"/>
    <p:sldId id="2788" r:id="rId51"/>
    <p:sldId id="2791" r:id="rId52"/>
    <p:sldId id="2792" r:id="rId53"/>
    <p:sldId id="2793" r:id="rId54"/>
    <p:sldId id="2794" r:id="rId55"/>
    <p:sldId id="2795" r:id="rId56"/>
    <p:sldId id="594" r:id="rId57"/>
    <p:sldId id="595" r:id="rId58"/>
    <p:sldId id="596" r:id="rId59"/>
    <p:sldId id="597" r:id="rId60"/>
    <p:sldId id="598" r:id="rId61"/>
    <p:sldId id="599" r:id="rId62"/>
    <p:sldId id="2796" r:id="rId63"/>
    <p:sldId id="2797" r:id="rId64"/>
    <p:sldId id="2798" r:id="rId65"/>
    <p:sldId id="2799" r:id="rId66"/>
    <p:sldId id="2800" r:id="rId67"/>
    <p:sldId id="2801" r:id="rId68"/>
    <p:sldId id="2802" r:id="rId69"/>
    <p:sldId id="2803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04" autoAdjust="0"/>
    <p:restoredTop sz="94660"/>
  </p:normalViewPr>
  <p:slideViewPr>
    <p:cSldViewPr snapToGrid="0">
      <p:cViewPr varScale="1">
        <p:scale>
          <a:sx n="91" d="100"/>
          <a:sy n="91" d="100"/>
        </p:scale>
        <p:origin x="8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5978-95ED-42CB-885D-FE3D3F54F514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8A140-A7AC-4CD6-9D56-8FFA9C61BC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749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3FE73-CC94-4F23-B51B-5E3E293A6B9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185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A5120-1FF5-3485-EB2C-7103A1867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3FA97-FD3E-EE67-BFF4-0EEBB2AF3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F2140-428B-4D4E-93AB-2EF353DD7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C3414-F8EB-B5E8-7189-5B76300C3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F9C38-7A37-3FCF-ECBF-95D8E45CC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72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BF81D-348C-ECFE-B97A-53B08523E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473606-3CFA-01AD-8A6D-6159F90E5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6FDC4-F9C1-D0E5-7207-A4DB8ADA6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CE370-03C0-5868-51BC-960DEF655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0F401-ED22-C23F-5CD5-8BAF2B64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827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FE8101-0075-88E2-F387-242D744AED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84C030-5FC5-7D9A-F1A7-B273C5654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F0291-8D3E-08A9-E9BD-90861DB6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E8A7C-E5DA-0E94-D0FA-8F5C47789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56943-61C5-D2FD-CC28-A1EED8385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743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6C993-EE6D-4A3E-E7A5-2BB7B7CD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7185B-6097-E3BC-E76C-DF6E4DB40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25931-50CF-32C9-1ACC-3C630FF08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6F32D-CC0E-00E1-6E2D-E19A53B81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64506-18DA-0E24-B7B5-F53DEE97C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542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B6B3-6B70-221D-AF36-1E9A3319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EE239-AABE-4051-43C1-F9D9CB10C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0276C-37ED-0767-BCE9-D43BB64A9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349ED-5E79-10F4-CE4C-AE6DC3D6E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6496E-3C05-9099-1746-51C9F89CC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417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5C4CC-E0A4-5D12-749B-DA19680D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1BB02-3205-B623-47F3-D48126817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7DFB1-D6F4-9F56-E978-4255289F4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DA6C4-3FFD-CD46-EB74-F3FC7812D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A56E6-0ABF-FDD6-C273-4D5016957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94914-AF9C-FEF2-D985-23D47B2A3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511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654F-5965-D715-D248-C012948D2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C81FF-E507-6507-24AB-9AC5A0F13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AB8E01-B705-2D9C-27FC-AF329B346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DD61D6-9FC6-87E8-6475-7038441D0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3A6000-1E85-4791-CF57-05ABE65BD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9F5401-01B5-CB77-9542-2BC7CD46C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2671B0-6D76-A6EC-7327-877EB3CC4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7E5E6-59C9-F3F0-1B26-DA4A7A216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86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2302F-935B-37CC-EC9A-762E97AD0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B524BF-F351-5B40-70CD-3143C5B43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F7CF0-6FD6-C632-0C4B-86FF0982C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A5CF8-7960-52DD-9534-33604905A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482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ABDAC7-8F17-7ABB-C1D2-DE0043F5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8B05A0-AEDE-BC2A-D3E3-CBA70D52E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71F46-77AF-6AB2-8A06-2034390C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58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7833D-CDED-D5E8-4AE0-C9683959D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F65A7-633A-D71D-5506-391F6CDD0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4E466B-6DB6-9F77-5962-D67392D66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659AD-FE7C-0CF4-89B5-B867E2D58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E4523A-CCCB-E5DA-AE15-1CB815116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FBCAD-FE2E-7C9A-4C3F-EE622E06B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221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3B2EA-E907-2989-BB37-BDF7E874E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EFCA6E-0813-A541-83A7-79CE9FBC01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F9E567-ED17-8C9C-A72F-597DDF6DE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19801A-1991-9FED-C632-21940ECF4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C6C-0EAB-4CD0-9115-8023772ED0F3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D5310-8CE5-4084-0907-DE7712FF2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0F741-2DAC-C2BA-9E9A-FBD72A214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310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C13AD4-C8F1-E4FF-A867-83AB23FF0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69E6E-5B0E-04A3-656A-13CE7C53E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ABC26-8654-DB25-0F80-36DFAC08D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B9C6C-0EAB-4CD0-9115-8023772ED0F3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DF2B4-29A2-5D62-37D0-879E7BDB5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C446F-731F-85D9-BFA5-FAE1EC3A5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AF74E-779B-4E4F-BE95-B83BAA4B2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292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00/note/playground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00/ask/playground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hyperlink" Target="https://creativecommons.org/licenses/by-nd/3.0/" TargetMode="External"/><Relationship Id="rId18" Type="http://schemas.openxmlformats.org/officeDocument/2006/relationships/image" Target="../media/image10.img"/><Relationship Id="rId3" Type="http://schemas.openxmlformats.org/officeDocument/2006/relationships/hyperlink" Target="https://navatel.ir/blog/what-is-api/" TargetMode="External"/><Relationship Id="rId21" Type="http://schemas.openxmlformats.org/officeDocument/2006/relationships/hyperlink" Target="https://www.telegraphindia.com/west-bengal/kolkata/go-slow-reflective-tape-on-guardrails-used-by-police-for-road-safety-at-night-prnt/cid/2140363" TargetMode="External"/><Relationship Id="rId7" Type="http://schemas.openxmlformats.org/officeDocument/2006/relationships/hyperlink" Target="https://cloudnetindia.com/full-stack-web-developer-course-kolkata/" TargetMode="External"/><Relationship Id="rId12" Type="http://schemas.openxmlformats.org/officeDocument/2006/relationships/hyperlink" Target="https://www.programandoamedianoche.com/2009/07/enlace-a-data-objects-en-wpf/" TargetMode="External"/><Relationship Id="rId17" Type="http://schemas.openxmlformats.org/officeDocument/2006/relationships/hyperlink" Target="https://openclipart.org/detail/15042/stick-figure-female" TargetMode="External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20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7.jpg"/><Relationship Id="rId5" Type="http://schemas.openxmlformats.org/officeDocument/2006/relationships/hyperlink" Target="https://freesvg.org/sandisk-cruzer-micro-4gb-flash-drive-vector-image" TargetMode="External"/><Relationship Id="rId15" Type="http://schemas.openxmlformats.org/officeDocument/2006/relationships/hyperlink" Target="https://medium.com/@facubozzi/building-a-vector-database-from-scratch-in-typescript-a009cee67dc0" TargetMode="External"/><Relationship Id="rId10" Type="http://schemas.openxmlformats.org/officeDocument/2006/relationships/image" Target="../media/image6.jpeg"/><Relationship Id="rId19" Type="http://schemas.openxmlformats.org/officeDocument/2006/relationships/hyperlink" Target="https://www.msn.com/en-us/health/mindandbody/the-1-habit-to-start-to-improve-your-memory-recommended-by-brain-experts/ar-AA1Tk0gZ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techtootalk.com/learn-ai-agents-step-by-step" TargetMode="External"/><Relationship Id="rId1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E35C7-B37F-556E-8E4E-F239C3747C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Agentic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BB7E8-9F5D-941D-DDFF-B35E9214A4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Atul Kahate</a:t>
            </a:r>
          </a:p>
          <a:p>
            <a:r>
              <a:rPr lang="en-US" dirty="0"/>
              <a:t>https://www.linkedin.com/in/atulkahate/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2477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4E5A0-C9F5-1368-CC42-9D455FF1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Hands-on: Directly Accessing LLMs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741F7-E1CD-3E39-DDDE-D6C8953A8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noProof="0" dirty="0"/>
              <a:t>Download and install Python </a:t>
            </a:r>
            <a:r>
              <a:rPr lang="en-US" b="1" noProof="0" dirty="0"/>
              <a:t>Version 3.12 </a:t>
            </a:r>
            <a:r>
              <a:rPr lang="en-US" noProof="0" dirty="0"/>
              <a:t>(</a:t>
            </a:r>
            <a:r>
              <a:rPr lang="en-US" noProof="0" dirty="0">
                <a:hlinkClick r:id="rId2"/>
              </a:rPr>
              <a:t>https://www.python.org/downloads/</a:t>
            </a:r>
            <a:r>
              <a:rPr lang="en-US" noProof="0" dirty="0"/>
              <a:t>)</a:t>
            </a:r>
            <a:endParaRPr lang="en-US" b="1" noProof="0" dirty="0"/>
          </a:p>
          <a:p>
            <a:r>
              <a:rPr lang="en-US" noProof="0" dirty="0"/>
              <a:t>Download and install VS Code (</a:t>
            </a:r>
            <a:r>
              <a:rPr lang="en-US" noProof="0" dirty="0">
                <a:hlinkClick r:id="rId3"/>
              </a:rPr>
              <a:t>https://code.visualstudio.com/download</a:t>
            </a:r>
            <a:r>
              <a:rPr lang="en-US" noProof="0" dirty="0"/>
              <a:t>)</a:t>
            </a:r>
          </a:p>
          <a:p>
            <a:r>
              <a:rPr lang="en-US" noProof="0" dirty="0"/>
              <a:t>Create a directory (e.g. c:\code\agenticai_realpage) on your machine</a:t>
            </a:r>
          </a:p>
          <a:p>
            <a:r>
              <a:rPr lang="en-US" noProof="0" dirty="0"/>
              <a:t>Set up Python in VS Code: Open VS Code and press </a:t>
            </a:r>
            <a:r>
              <a:rPr lang="en-US" noProof="0" dirty="0" err="1"/>
              <a:t>Ctrl+Shift+P</a:t>
            </a:r>
            <a:r>
              <a:rPr lang="en-US" noProof="0" dirty="0"/>
              <a:t> -&gt; Python: Select interpreter -&gt; Select Python that you have installed on your machine</a:t>
            </a:r>
          </a:p>
          <a:p>
            <a:r>
              <a:rPr lang="en-US" noProof="0" dirty="0"/>
              <a:t>Create a virtual environment in VS Code</a:t>
            </a:r>
          </a:p>
          <a:p>
            <a:pPr lvl="1"/>
            <a:r>
              <a:rPr lang="en-US" noProof="0" dirty="0"/>
              <a:t>Terminal -&gt; New Terminal -&gt; </a:t>
            </a:r>
            <a:r>
              <a:rPr lang="en-US" b="1" noProof="0" dirty="0"/>
              <a:t>cd c:\code\agenticai_realpage</a:t>
            </a:r>
          </a:p>
          <a:p>
            <a:pPr lvl="1"/>
            <a:r>
              <a:rPr lang="en-US" b="1" noProof="0" dirty="0"/>
              <a:t>python -m </a:t>
            </a:r>
            <a:r>
              <a:rPr lang="en-US" b="1" noProof="0" dirty="0" err="1"/>
              <a:t>venv</a:t>
            </a:r>
            <a:r>
              <a:rPr lang="en-US" b="1" noProof="0" dirty="0"/>
              <a:t> </a:t>
            </a:r>
            <a:r>
              <a:rPr lang="en-US" b="1" noProof="0" dirty="0" err="1"/>
              <a:t>myenv</a:t>
            </a:r>
            <a:endParaRPr lang="en-US" b="1" noProof="0" dirty="0"/>
          </a:p>
          <a:p>
            <a:pPr lvl="1"/>
            <a:r>
              <a:rPr lang="en-US" b="1" noProof="0" dirty="0" err="1"/>
              <a:t>myvenv</a:t>
            </a:r>
            <a:r>
              <a:rPr lang="en-US" b="1" noProof="0" dirty="0"/>
              <a:t>\Scripts\activate</a:t>
            </a:r>
            <a:r>
              <a:rPr lang="en-US" noProof="0" dirty="0"/>
              <a:t> (On Windows) and </a:t>
            </a:r>
            <a:r>
              <a:rPr lang="en-US" b="1" noProof="0" dirty="0"/>
              <a:t>source </a:t>
            </a:r>
            <a:r>
              <a:rPr lang="en-US" b="1" noProof="0" dirty="0" err="1"/>
              <a:t>myvenv</a:t>
            </a:r>
            <a:r>
              <a:rPr lang="en-US" b="1" noProof="0" dirty="0"/>
              <a:t>/bin/activate</a:t>
            </a:r>
            <a:r>
              <a:rPr lang="en-US" noProof="0" dirty="0"/>
              <a:t>  (on Linux)</a:t>
            </a:r>
          </a:p>
          <a:p>
            <a:pPr lvl="1"/>
            <a:r>
              <a:rPr lang="en-US" b="1" noProof="0" dirty="0"/>
              <a:t>pip install </a:t>
            </a:r>
            <a:r>
              <a:rPr lang="en-US" b="1" noProof="0" dirty="0" err="1"/>
              <a:t>openai</a:t>
            </a:r>
            <a:r>
              <a:rPr lang="en-US" b="1" noProof="0" dirty="0"/>
              <a:t> </a:t>
            </a:r>
            <a:r>
              <a:rPr lang="en-US" b="1" noProof="0" dirty="0" err="1"/>
              <a:t>openai</a:t>
            </a:r>
            <a:r>
              <a:rPr lang="en-US" b="1" noProof="0" dirty="0"/>
              <a:t>-agents</a:t>
            </a:r>
          </a:p>
          <a:p>
            <a:pPr lvl="1"/>
            <a:r>
              <a:rPr lang="en-US" noProof="0" dirty="0"/>
              <a:t>Later to deactivate: deactivate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90649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00B3-34C9-CBAE-17A1-60DD0D96A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Using LLMs: OpenAI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176EC-436E-9D32-EDB9-59AE96E49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Get an API key: https://platform.openai.com/settings/organization/api-keys</a:t>
            </a:r>
          </a:p>
          <a:p>
            <a:r>
              <a:rPr lang="en-US" noProof="0" dirty="0"/>
              <a:t>Copy it in .env file</a:t>
            </a:r>
          </a:p>
          <a:p>
            <a:r>
              <a:rPr lang="en-US" noProof="0" dirty="0"/>
              <a:t>pip install </a:t>
            </a:r>
            <a:r>
              <a:rPr lang="en-US" noProof="0" dirty="0" err="1"/>
              <a:t>openai</a:t>
            </a:r>
            <a:r>
              <a:rPr lang="en-US" noProof="0" dirty="0"/>
              <a:t>  </a:t>
            </a:r>
            <a:r>
              <a:rPr lang="en-US" noProof="0" dirty="0" err="1"/>
              <a:t>dotenv</a:t>
            </a:r>
            <a:endParaRPr lang="en-US" noProof="0" dirty="0"/>
          </a:p>
          <a:p>
            <a:r>
              <a:rPr lang="en-US" noProof="0" dirty="0"/>
              <a:t>Run C:\code\agenticai_realpage\module_1\1_openai_basic.py</a:t>
            </a:r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8332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92AC0-3620-FC39-DA33-C8B3A2565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the First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816F8-2BD8-7F0C-6C21-67DEED30C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/>
              <a:t>Step 1: Setup and Imports</a:t>
            </a:r>
          </a:p>
          <a:p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7ED40-EF4F-9D40-EC8D-327B2F5CA575}"/>
              </a:ext>
            </a:extLst>
          </p:cNvPr>
          <p:cNvSpPr txBox="1"/>
          <p:nvPr/>
        </p:nvSpPr>
        <p:spPr>
          <a:xfrm>
            <a:off x="1023174" y="2288559"/>
            <a:ext cx="42922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openai</a:t>
            </a:r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import OpenAI</a:t>
            </a:r>
          </a:p>
          <a:p>
            <a:b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dotenv</a:t>
            </a:r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import </a:t>
            </a:r>
            <a:r>
              <a:rPr lang="en-US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load_dotenv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load_dotenv</a:t>
            </a:r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(override=True)</a:t>
            </a:r>
          </a:p>
          <a:p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client = OpenAI()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4831F0D-C308-09F3-627E-CE145BC63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803670"/>
              </p:ext>
            </p:extLst>
          </p:nvPr>
        </p:nvGraphicFramePr>
        <p:xfrm>
          <a:off x="5402638" y="1945640"/>
          <a:ext cx="6659066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4732544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load_dotenv</a:t>
                      </a:r>
                      <a:r>
                        <a:rPr lang="en-US" noProof="0" dirty="0"/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Loads API keys from .env 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OpenAI()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Instantiate an object of OpenAI class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569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3805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1CAEC-B4AF-F582-CE08-993B3A139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06CF0-3CD9-CA4A-8513-97AE8C219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the First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0D761-7F53-120A-C071-3DFC049C6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/>
              <a:t>Step 2: Call the LLM</a:t>
            </a:r>
          </a:p>
          <a:p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2C4B5-B741-B8C3-843E-83ABD12FFAC1}"/>
              </a:ext>
            </a:extLst>
          </p:cNvPr>
          <p:cNvSpPr txBox="1"/>
          <p:nvPr/>
        </p:nvSpPr>
        <p:spPr>
          <a:xfrm>
            <a:off x="1023174" y="2288559"/>
            <a:ext cx="429221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response = </a:t>
            </a:r>
            <a:r>
              <a:rPr lang="en-US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client.chat.completions.create</a:t>
            </a:r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</a:p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    model="gpt-4o-mini",</a:t>
            </a:r>
          </a:p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    messages=[</a:t>
            </a:r>
          </a:p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        {"role": "system", "content": "You are a helpful assistant"},</a:t>
            </a:r>
          </a:p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        {"role": "user", "content": "Explain agentic AI in one paragraph"}</a:t>
            </a:r>
          </a:p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    ]</a:t>
            </a:r>
          </a:p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print(</a:t>
            </a:r>
            <a:r>
              <a:rPr lang="en-US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response.choices</a:t>
            </a:r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[0].</a:t>
            </a:r>
            <a:r>
              <a:rPr lang="en-US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message.content</a:t>
            </a:r>
            <a:r>
              <a:rPr lang="en-US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20DD79-C8D0-9F6F-0851-F0E4B93EA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793748"/>
              </p:ext>
            </p:extLst>
          </p:nvPr>
        </p:nvGraphicFramePr>
        <p:xfrm>
          <a:off x="5402638" y="1945640"/>
          <a:ext cx="6659066" cy="2392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4732544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create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Create a call to the LLM using the OpenAI Chat Completions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Which LLM to use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569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messages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system: Set the persona</a:t>
                      </a:r>
                      <a:br>
                        <a:rPr lang="en-US" noProof="0" dirty="0"/>
                      </a:br>
                      <a:r>
                        <a:rPr lang="en-US" noProof="0" dirty="0"/>
                        <a:t>user: A specific question/problem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92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response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What the LLM returns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045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1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83056-37FD-13C2-4A5B-2EF7A580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Hugging Face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37054-66D1-B97C-B1E0-69E865E8A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Open platform for AI model building, training, deployment</a:t>
            </a:r>
          </a:p>
          <a:p>
            <a:r>
              <a:rPr lang="en-IN" dirty="0"/>
              <a:t>“GitHub of modern AI models”</a:t>
            </a:r>
          </a:p>
          <a:p>
            <a:r>
              <a:rPr lang="en-IN" dirty="0"/>
              <a:t>Why Hugging Face?</a:t>
            </a:r>
          </a:p>
          <a:p>
            <a:pPr lvl="1"/>
            <a:r>
              <a:rPr lang="en-IN" dirty="0"/>
              <a:t>Pretrained models – No need to train from scratch</a:t>
            </a:r>
          </a:p>
          <a:p>
            <a:pPr lvl="1"/>
            <a:r>
              <a:rPr lang="en-IN" dirty="0"/>
              <a:t>Standardized APIs – Faster experimentation</a:t>
            </a:r>
          </a:p>
          <a:p>
            <a:pPr lvl="1"/>
            <a:r>
              <a:rPr lang="en-IN" dirty="0"/>
              <a:t>Open ecosystem – Models, Datasets, Demos, Tools</a:t>
            </a:r>
          </a:p>
          <a:p>
            <a:r>
              <a:rPr lang="en-IN" dirty="0"/>
              <a:t>Core components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8281E1-DC56-78DD-D363-AB07850578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275529"/>
              </p:ext>
            </p:extLst>
          </p:nvPr>
        </p:nvGraphicFramePr>
        <p:xfrm>
          <a:off x="4150282" y="4664075"/>
          <a:ext cx="7203518" cy="18288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610725">
                  <a:extLst>
                    <a:ext uri="{9D8B030D-6E8A-4147-A177-3AD203B41FA5}">
                      <a16:colId xmlns:a16="http://schemas.microsoft.com/office/drawing/2014/main" val="1246703174"/>
                    </a:ext>
                  </a:extLst>
                </a:gridCol>
                <a:gridCol w="5592793">
                  <a:extLst>
                    <a:ext uri="{9D8B030D-6E8A-4147-A177-3AD203B41FA5}">
                      <a16:colId xmlns:a16="http://schemas.microsoft.com/office/drawing/2014/main" val="1686628329"/>
                    </a:ext>
                  </a:extLst>
                </a:gridCol>
              </a:tblGrid>
              <a:tr h="2420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637809"/>
                  </a:ext>
                </a:extLst>
              </a:tr>
              <a:tr h="2420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Transformers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State-of-the-art models (BERT, GPT, T5, LLaMA, etc.)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581293"/>
                  </a:ext>
                </a:extLst>
              </a:tr>
              <a:tr h="2420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Datasets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Ready-to-use datasets with versioning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05693"/>
                  </a:ext>
                </a:extLst>
              </a:tr>
              <a:tr h="2420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Inference API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Run models without infrastructure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1262975"/>
                  </a:ext>
                </a:extLst>
              </a:tr>
              <a:tr h="2420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Spaces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Share ML demos (Gradio / Streamlit)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958443"/>
                  </a:ext>
                </a:extLst>
              </a:tr>
              <a:tr h="2420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Hub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nb-NO" sz="1400" dirty="0"/>
                        <a:t>GitHub-like repo for models &amp; datasets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629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434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3DAE1-E492-5BA5-56CD-9953E84A1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9B0B6-F0A4-280A-032A-3338898EA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Hugging Face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7CB95-387C-221E-5A91-16BE15B92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Typical workflow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Choose a pretrained model from the Hub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Load it using Transformers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(Optional) Fine-tune on your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Deploy via API / local / cloud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2596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940F-66D7-69A1-6ACF-A79BE8ABA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Using LLMs: Hugging 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B3A30-FF3B-C50D-EDCD-82AD4174B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noProof="0" dirty="0"/>
              <a:t>Open-source models</a:t>
            </a:r>
          </a:p>
          <a:p>
            <a:r>
              <a:rPr lang="en-US" noProof="0" dirty="0"/>
              <a:t>We have full control</a:t>
            </a:r>
          </a:p>
          <a:p>
            <a:r>
              <a:rPr lang="en-US" noProof="0" dirty="0"/>
              <a:t>Offline / On-prem</a:t>
            </a:r>
          </a:p>
          <a:p>
            <a:r>
              <a:rPr lang="en-US" noProof="0" dirty="0"/>
              <a:t>No vendor lock-in</a:t>
            </a:r>
          </a:p>
          <a:p>
            <a:r>
              <a:rPr lang="en-US" noProof="0" dirty="0"/>
              <a:t>Very slow, sometimes</a:t>
            </a:r>
          </a:p>
          <a:p>
            <a:r>
              <a:rPr lang="en-US" noProof="0" dirty="0"/>
              <a:t>Two options</a:t>
            </a:r>
          </a:p>
          <a:p>
            <a:pPr lvl="1"/>
            <a:r>
              <a:rPr lang="en-US" noProof="0" dirty="0"/>
              <a:t>Transformers API (Local/GPU/CPU): </a:t>
            </a:r>
            <a:r>
              <a:rPr lang="en-US" b="1" noProof="0" dirty="0"/>
              <a:t>pip install transformers torch accelerate</a:t>
            </a:r>
          </a:p>
          <a:p>
            <a:pPr lvl="2"/>
            <a:r>
              <a:rPr lang="en-US" noProof="0" dirty="0"/>
              <a:t>We download and run the model inside our environment</a:t>
            </a:r>
          </a:p>
          <a:p>
            <a:pPr lvl="1"/>
            <a:r>
              <a:rPr lang="en-US" noProof="0" dirty="0"/>
              <a:t>Hugging Face Interface API (Hosted): </a:t>
            </a:r>
            <a:r>
              <a:rPr lang="en-US" b="1" noProof="0" dirty="0"/>
              <a:t>pip install  </a:t>
            </a:r>
            <a:r>
              <a:rPr lang="en-US" b="1" noProof="0" dirty="0" err="1"/>
              <a:t>huggingface_hub</a:t>
            </a:r>
            <a:endParaRPr lang="en-US" b="1" noProof="0" dirty="0"/>
          </a:p>
          <a:p>
            <a:pPr lvl="2"/>
            <a:r>
              <a:rPr lang="en-US" noProof="0" dirty="0"/>
              <a:t>Model runs on Hugging Face cloud infrastructure </a:t>
            </a:r>
          </a:p>
          <a:p>
            <a:pPr lvl="2"/>
            <a:r>
              <a:rPr lang="en-US" noProof="0" dirty="0"/>
              <a:t>Code: module_1\2_hugging_face_local.py</a:t>
            </a:r>
          </a:p>
          <a:p>
            <a:pPr lvl="2"/>
            <a:r>
              <a:rPr lang="en-US" noProof="0" dirty="0"/>
              <a:t>Will not run, unless we make a payment on Hugging Face site to enable inference endpoints (endpoints.huggingface.co)</a:t>
            </a:r>
          </a:p>
          <a:p>
            <a:pPr marL="457200" lvl="1" indent="0"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9629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E138-4951-5861-A49D-D971B35AA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A0D855-CC35-3452-CDE1-46E24111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Creating a Simple Utility Agent Using OpenAI API (No Frameworks)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CABAA-CC9F-16AE-E57F-12FE94250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7204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A1C4-5CC8-F5F3-62BF-CC0F452F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Multi-Assistant Agent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427CD-28D4-DDA0-846F-3BBC2E865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4041" cy="4351338"/>
          </a:xfrm>
        </p:spPr>
        <p:txBody>
          <a:bodyPr/>
          <a:lstStyle/>
          <a:p>
            <a:r>
              <a:rPr lang="en-US" b="1" noProof="0" dirty="0"/>
              <a:t>Step 1: Setup and Imports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import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</a:t>
            </a:r>
            <a:endParaRPr lang="en-US" sz="18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agents import Agent, Runner,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function_tool</a:t>
            </a:r>
            <a:endParaRPr lang="en-US" sz="18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datetime import datetime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dotenv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import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load_dotenv</a:t>
            </a:r>
            <a:endParaRPr lang="en-US" sz="18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sz="18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load_dotenv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(override=True)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AB87BA-0DF5-F6F0-FC8C-09A31C156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768801"/>
              </p:ext>
            </p:extLst>
          </p:nvPr>
        </p:nvGraphicFramePr>
        <p:xfrm>
          <a:off x="5402638" y="1945640"/>
          <a:ext cx="6659066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4732544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agents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OpenAI Agents SDK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asyncio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For running multiple queries concurrently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function_tool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Decorator to convert functions into agent tools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13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load_dotenv</a:t>
                      </a:r>
                      <a:r>
                        <a:rPr lang="en-US" noProof="0" dirty="0"/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Loads API keys from .env 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7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A2F4C94-6CED-2742-B341-F8E3C78F0D67}"/>
              </a:ext>
            </a:extLst>
          </p:cNvPr>
          <p:cNvSpPr txBox="1"/>
          <p:nvPr/>
        </p:nvSpPr>
        <p:spPr>
          <a:xfrm>
            <a:off x="6479908" y="4425417"/>
            <a:ext cx="369715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noProof="0" dirty="0"/>
              <a:t>Installations</a:t>
            </a:r>
          </a:p>
          <a:p>
            <a:endParaRPr lang="en-US" noProof="0" dirty="0"/>
          </a:p>
          <a:p>
            <a:r>
              <a:rPr lang="en-US" b="1" noProof="0" dirty="0"/>
              <a:t>pip install </a:t>
            </a:r>
            <a:r>
              <a:rPr lang="en-US" b="1" noProof="0" dirty="0" err="1"/>
              <a:t>openai</a:t>
            </a:r>
            <a:r>
              <a:rPr lang="en-US" b="1" noProof="0" dirty="0"/>
              <a:t>-agents  </a:t>
            </a:r>
            <a:r>
              <a:rPr lang="en-US" b="1" noProof="0" dirty="0" err="1"/>
              <a:t>dotenv</a:t>
            </a:r>
            <a:endParaRPr lang="en-US" b="1" noProof="0" dirty="0"/>
          </a:p>
        </p:txBody>
      </p:sp>
    </p:spTree>
    <p:extLst>
      <p:ext uri="{BB962C8B-B14F-4D97-AF65-F5344CB8AC3E}">
        <p14:creationId xmlns:p14="http://schemas.microsoft.com/office/powerpoint/2010/main" val="442858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E80EF-FA53-5833-723A-DBE59DDD8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01799-5DC0-97DE-3EA4-16B31CE1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Multi-Assistant Agent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6041B-0DD0-914D-065A-0F282F1EF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873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noProof="0" dirty="0"/>
              <a:t>Step 2: Create Tools</a:t>
            </a:r>
            <a:endParaRPr lang="en-US" noProof="0" dirty="0"/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def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get_temperature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(city: str) -&gt; str: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"""Returns mock temperature for a city."""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temps = {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"new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york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": "72°F",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london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": "65°F",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tokyo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": "78°F",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sydney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": "68°F",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mumbai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": "85°F"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return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temps.get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city.lower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(), "70°F")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2F8337-AAB2-FC77-B157-CC0484C9E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76055"/>
              </p:ext>
            </p:extLst>
          </p:nvPr>
        </p:nvGraphicFramePr>
        <p:xfrm>
          <a:off x="6505503" y="3429000"/>
          <a:ext cx="5423578" cy="1651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0243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342114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@function_tool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Decorator tells the agent that it is a callable tool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“””  …  ‘’’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Docstring helps the agent decide if and when to use this tool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116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237687-FE1F-0D6C-1202-AE2AEAFF0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Module 1: Agentic AI Fundamentals and LLM Access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A2805-3081-62E8-13AF-71EC48703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94995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F5AFB-3F10-F669-C276-9BAB4AC99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2D80C-16C2-4295-B9DB-D8B610F7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Multi-Assistant Agent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0E36-51D6-B2E6-C665-A8F0BCDF2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794411" cy="4351338"/>
          </a:xfrm>
        </p:spPr>
        <p:txBody>
          <a:bodyPr>
            <a:normAutofit fontScale="77500" lnSpcReduction="20000"/>
          </a:bodyPr>
          <a:lstStyle/>
          <a:p>
            <a:r>
              <a:rPr lang="en-US" b="1" noProof="0" dirty="0"/>
              <a:t>Step 2: Create Tools</a:t>
            </a:r>
            <a:endParaRPr lang="en-US" noProof="0" dirty="0"/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def </a:t>
            </a:r>
            <a:r>
              <a:rPr lang="en-US" sz="22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get_time</a:t>
            </a: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2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: str) -&gt; str: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"""Returns current time for a </a:t>
            </a:r>
            <a:r>
              <a:rPr lang="en-US" sz="22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."""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return </a:t>
            </a:r>
            <a:r>
              <a:rPr lang="en-US" sz="22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datetime.now</a:t>
            </a: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().</a:t>
            </a:r>
            <a:r>
              <a:rPr lang="en-US" sz="22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strftime</a:t>
            </a: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("%I:%M %p")</a:t>
            </a:r>
          </a:p>
          <a:p>
            <a:pPr marL="0" indent="0">
              <a:buNone/>
            </a:pPr>
            <a:endParaRPr lang="en-US" sz="2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def calculate(expression: str) -&gt; str: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"""Evaluates a simple math expression."""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try: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result = eval(expression)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return f"{expression} = {result}"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except:</a:t>
            </a:r>
          </a:p>
          <a:p>
            <a:pPr marL="0" indent="0">
              <a:buNone/>
            </a:pPr>
            <a:r>
              <a:rPr lang="en-US" sz="22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return "Invalid expression"</a:t>
            </a:r>
          </a:p>
        </p:txBody>
      </p:sp>
    </p:spTree>
    <p:extLst>
      <p:ext uri="{BB962C8B-B14F-4D97-AF65-F5344CB8AC3E}">
        <p14:creationId xmlns:p14="http://schemas.microsoft.com/office/powerpoint/2010/main" val="200440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79AF7-25C8-987A-ED4C-6F2379563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80B76-4095-E894-38D1-2B4D0D7D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Multi-Assistant Agent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E78AE-BB34-E490-56EE-0E26E1BB0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4041" cy="4351338"/>
          </a:xfrm>
        </p:spPr>
        <p:txBody>
          <a:bodyPr/>
          <a:lstStyle/>
          <a:p>
            <a:r>
              <a:rPr lang="en-US" b="1" noProof="0" dirty="0"/>
              <a:t>Step 3: Create Agent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agent = Agent(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name="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QuickAssistant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model="gpt-4o-mini",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tools=[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get_temperature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get_time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, calculate],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instructions="You are a helpful assistant. Use tools when needed. Be concise."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C9983C-14A4-63BC-2AF5-BDA273AC9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399949"/>
              </p:ext>
            </p:extLst>
          </p:nvPr>
        </p:nvGraphicFramePr>
        <p:xfrm>
          <a:off x="5402638" y="1945640"/>
          <a:ext cx="6659066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4732544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Identifies the agent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Which LLM to use?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tools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List of available tools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13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instructions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System prompt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681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D9723-4FF1-2AE9-9748-91BA0F918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D96C-D922-5B28-191E-33A33C9E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Multi-Assistant Agent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D982-B819-A6FF-1FA8-95985975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US" b="1" noProof="0" dirty="0"/>
              <a:t>Step 4: Prepare Test Queries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async def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run_agent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queries = [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"What's the temperature in Tokyo?",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"Calculate 25 * 4 + 10",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"What time is it in New York </a:t>
            </a:r>
            <a:r>
              <a:rPr lang="en-US" sz="18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?",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8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print("Processing queries in parallel...\n")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8C8BA5-CA61-9263-D37A-0D73BE311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316092"/>
              </p:ext>
            </p:extLst>
          </p:nvPr>
        </p:nvGraphicFramePr>
        <p:xfrm>
          <a:off x="7817770" y="2047240"/>
          <a:ext cx="4271853" cy="1381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3588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3035971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queries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List of queries to be sent to the agent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async def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Run this concurrently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3989DA-B438-059E-D27D-58587E5B967D}"/>
              </a:ext>
            </a:extLst>
          </p:cNvPr>
          <p:cNvSpPr txBox="1"/>
          <p:nvPr/>
        </p:nvSpPr>
        <p:spPr>
          <a:xfrm>
            <a:off x="8334301" y="4069429"/>
            <a:ext cx="3134089" cy="14773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noProof="0" dirty="0"/>
              <a:t>Queries are in natural (human) language</a:t>
            </a:r>
          </a:p>
          <a:p>
            <a:endParaRPr lang="en-US" b="1" noProof="0" dirty="0"/>
          </a:p>
          <a:p>
            <a:r>
              <a:rPr lang="en-US" b="1" noProof="0" dirty="0"/>
              <a:t>Agent will figure out if and which tool to call </a:t>
            </a:r>
          </a:p>
        </p:txBody>
      </p:sp>
    </p:spTree>
    <p:extLst>
      <p:ext uri="{BB962C8B-B14F-4D97-AF65-F5344CB8AC3E}">
        <p14:creationId xmlns:p14="http://schemas.microsoft.com/office/powerpoint/2010/main" val="3069656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48ED3-504C-760C-8974-CB5A75FC8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7789-DADC-77A2-798D-07B94B0D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Multi-Assistant Agent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E6C7-F4FC-F004-4294-32C844CAD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US" b="1" noProof="0" dirty="0"/>
              <a:t>Step 5: Run Queries Concurrently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# Process all queries concurrently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tasks = [</a:t>
            </a:r>
            <a:r>
              <a:rPr lang="en-US" sz="14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Runner.run</a:t>
            </a: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(agent, query) for query in queries]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results = await </a:t>
            </a:r>
            <a:r>
              <a:rPr lang="en-US" sz="14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asyncio.gather</a:t>
            </a: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(*tasks)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1F79C5-8CE6-5DE5-ACC6-066A67816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842605"/>
              </p:ext>
            </p:extLst>
          </p:nvPr>
        </p:nvGraphicFramePr>
        <p:xfrm>
          <a:off x="723609" y="3750397"/>
          <a:ext cx="11030968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Runner.run</a:t>
                      </a:r>
                      <a:r>
                        <a:rPr lang="en-US" noProof="0" dirty="0"/>
                        <a:t>(agent, query)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Executes agent with a query, [ ] creates a list comprehension, i.e. multiple tasks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asyncio.gather</a:t>
                      </a:r>
                      <a:r>
                        <a:rPr lang="en-US" noProof="0" dirty="0"/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Runs all tasks simultaneously and waits for all to complete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await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Waits for all results before continuing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188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80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AC3F4-FBE6-125D-7293-24856C9B8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58DEB-B75E-D300-2A22-88407593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Multi-Assistant Agent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A0692-73F6-AB4D-98E2-66ECF52F2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US" b="1" noProof="0" dirty="0"/>
              <a:t>Step 6: Display Results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# Display results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for query, result in zip(queries, results):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print(</a:t>
            </a:r>
            <a:r>
              <a:rPr lang="en-US" sz="14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f"Q</a:t>
            </a: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: {query}")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print(</a:t>
            </a:r>
            <a:r>
              <a:rPr lang="en-US" sz="14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f"A</a:t>
            </a: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: {</a:t>
            </a:r>
            <a:r>
              <a:rPr lang="en-US" sz="14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result.final_output</a:t>
            </a: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}\n")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79A348-EA05-09EC-D5D6-CFCBBE4F7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650160"/>
              </p:ext>
            </p:extLst>
          </p:nvPr>
        </p:nvGraphicFramePr>
        <p:xfrm>
          <a:off x="723609" y="3750397"/>
          <a:ext cx="11030968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zip()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Pairs each query with its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result.final_output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Agent’s final answer, after all tool calls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38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93686-CCFF-5BB6-0A05-A6C58CCAB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D9727-BFDB-4B90-89CD-727B8EBB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Mult-Assistant Agent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66786-D363-B0F1-D5AC-3C206C095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US" b="1" noProof="0" dirty="0"/>
              <a:t>Step 7: Run the Program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if __name__ == "__main__":</a:t>
            </a:r>
          </a:p>
          <a:p>
            <a:pPr marL="0" indent="0">
              <a:buNone/>
            </a:pP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asyncio.run</a:t>
            </a: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run_agent</a:t>
            </a:r>
            <a:r>
              <a:rPr lang="en-US" sz="14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FD8BCD-AE52-3C77-D74C-69A3E8E77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881467"/>
              </p:ext>
            </p:extLst>
          </p:nvPr>
        </p:nvGraphicFramePr>
        <p:xfrm>
          <a:off x="723609" y="3750397"/>
          <a:ext cx="11030968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if __name__ == “__main__”: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Standard Python syntax – Only runs if the file is executing directly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/>
                        <a:t>asyncio.run</a:t>
                      </a:r>
                      <a:r>
                        <a:rPr lang="en-US" noProof="0" dirty="0"/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Starts the async event loop and runs main()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939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5A0C-3F7B-9A8E-8C4F-6943C673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asyncio</a:t>
            </a:r>
            <a:r>
              <a:rPr lang="en-IN" noProof="0" dirty="0"/>
              <a:t>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79B55-E6CB-4060-5775-D7C133CC0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Normally, Python runs code synchronously (line by line) - If one line is slow (e.g., waiting for a network request), everything else is stuck</a:t>
            </a:r>
          </a:p>
          <a:p>
            <a:r>
              <a:rPr lang="en-IN" noProof="0" dirty="0"/>
              <a:t>But with </a:t>
            </a:r>
            <a:r>
              <a:rPr lang="en-IN" noProof="0" dirty="0" err="1"/>
              <a:t>asyncio</a:t>
            </a:r>
            <a:r>
              <a:rPr lang="en-IN" noProof="0" dirty="0"/>
              <a:t>, we can do something else while waiting</a:t>
            </a:r>
          </a:p>
          <a:p>
            <a:r>
              <a:rPr lang="en-IN" noProof="0" dirty="0"/>
              <a:t>Analogy:</a:t>
            </a:r>
          </a:p>
          <a:p>
            <a:pPr lvl="1"/>
            <a:r>
              <a:rPr lang="en-IN" noProof="0" dirty="0"/>
              <a:t>Normal code (sync): We are cooking noodles. We boil water, stand still until it boils, then add noodles.</a:t>
            </a:r>
          </a:p>
          <a:p>
            <a:pPr lvl="1"/>
            <a:r>
              <a:rPr lang="en-IN" noProof="0" dirty="0"/>
              <a:t>Async code: While waiting for the water to boil, we cut vegetables and prepare sauce. Nothing is wasted.</a:t>
            </a:r>
          </a:p>
          <a:p>
            <a:r>
              <a:rPr lang="en-IN" noProof="0" dirty="0"/>
              <a:t>Code example: Next slide</a:t>
            </a:r>
          </a:p>
        </p:txBody>
      </p:sp>
    </p:spTree>
    <p:extLst>
      <p:ext uri="{BB962C8B-B14F-4D97-AF65-F5344CB8AC3E}">
        <p14:creationId xmlns:p14="http://schemas.microsoft.com/office/powerpoint/2010/main" val="3086364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9EAE-0294-A462-83C8-D157C0A8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asyncio</a:t>
            </a:r>
            <a:r>
              <a:rPr lang="en-IN" noProof="0" dirty="0"/>
              <a:t> Code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5E676-170D-1715-4CE6-6FEA3661A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</a:t>
            </a:r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task(name, delay):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started")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asyncio.sleep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(delay)   # simulate waiting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finished after {delay} seconds")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main():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 Run tasks concurrently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asyncio.gather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task("A", 2),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task("B", 1),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task("C", 3),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asyncio.run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(main())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C194F-8C06-1B4E-AD01-4D5C36318D7A}"/>
              </a:ext>
            </a:extLst>
          </p:cNvPr>
          <p:cNvSpPr txBox="1"/>
          <p:nvPr/>
        </p:nvSpPr>
        <p:spPr>
          <a:xfrm>
            <a:off x="5534346" y="3533878"/>
            <a:ext cx="6044629" cy="317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noProof="0" dirty="0"/>
              <a:t>How to write</a:t>
            </a:r>
          </a:p>
          <a:p>
            <a:endParaRPr lang="en-IN" sz="2000" noProof="0" dirty="0"/>
          </a:p>
          <a:p>
            <a:pPr marL="342900" indent="-342900">
              <a:buAutoNum type="arabicParenBoth"/>
            </a:pPr>
            <a:r>
              <a:rPr lang="en-IN" sz="2000" b="1" noProof="0" dirty="0"/>
              <a:t>Coroutine</a:t>
            </a:r>
            <a:r>
              <a:rPr lang="en-IN" sz="2000" noProof="0" dirty="0"/>
              <a:t>: A special function defined with </a:t>
            </a:r>
            <a:r>
              <a:rPr lang="en-IN" sz="2000" b="1" noProof="0" dirty="0"/>
              <a:t>async def</a:t>
            </a:r>
            <a:r>
              <a:rPr lang="en-IN" sz="2000" noProof="0" dirty="0"/>
              <a:t>, which can be paused (</a:t>
            </a:r>
            <a:r>
              <a:rPr lang="en-IN" sz="2000" b="1" noProof="0" dirty="0"/>
              <a:t>await</a:t>
            </a:r>
            <a:r>
              <a:rPr lang="en-IN" sz="2000" noProof="0" dirty="0"/>
              <a:t>) and resumed later</a:t>
            </a:r>
          </a:p>
          <a:p>
            <a:pPr marL="342900" indent="-342900">
              <a:buAutoNum type="arabicParenBoth"/>
            </a:pPr>
            <a:r>
              <a:rPr lang="en-IN" sz="2000" b="1" noProof="0" dirty="0"/>
              <a:t>Event loop</a:t>
            </a:r>
            <a:r>
              <a:rPr lang="en-IN" sz="2000" noProof="0" dirty="0"/>
              <a:t>: The core of </a:t>
            </a:r>
            <a:r>
              <a:rPr lang="en-IN" sz="2000" b="1" noProof="0" dirty="0" err="1"/>
              <a:t>asyncio</a:t>
            </a:r>
            <a:r>
              <a:rPr lang="en-IN" sz="2000" noProof="0" dirty="0"/>
              <a:t>, which manages all coroutines and usually starts with </a:t>
            </a:r>
            <a:r>
              <a:rPr lang="en-IN" sz="2000" b="1" noProof="0" dirty="0" err="1"/>
              <a:t>asyncio.run</a:t>
            </a:r>
            <a:r>
              <a:rPr lang="en-IN" sz="2000" noProof="0" dirty="0"/>
              <a:t>(function())</a:t>
            </a:r>
          </a:p>
          <a:p>
            <a:pPr marL="342900" indent="-342900">
              <a:buAutoNum type="arabicParenBoth"/>
            </a:pPr>
            <a:r>
              <a:rPr lang="en-IN" sz="2000" b="1" noProof="0" dirty="0"/>
              <a:t>await</a:t>
            </a:r>
            <a:r>
              <a:rPr lang="en-IN" sz="2000" noProof="0" dirty="0"/>
              <a:t>: Used inside </a:t>
            </a:r>
            <a:r>
              <a:rPr lang="en-IN" sz="2000" b="1" noProof="0" dirty="0" err="1"/>
              <a:t>asyncio</a:t>
            </a:r>
            <a:r>
              <a:rPr lang="en-IN" sz="2000" b="1" noProof="0" dirty="0"/>
              <a:t> def </a:t>
            </a:r>
            <a:r>
              <a:rPr lang="en-IN" sz="2000" noProof="0" dirty="0"/>
              <a:t>functions to </a:t>
            </a:r>
            <a:r>
              <a:rPr lang="en-IN" sz="2000" i="1" noProof="0" dirty="0"/>
              <a:t>wait </a:t>
            </a:r>
            <a:r>
              <a:rPr lang="en-IN" sz="2000" noProof="0" dirty="0"/>
              <a:t>for another coroutine … While waiting, Python can run other tasks</a:t>
            </a:r>
          </a:p>
        </p:txBody>
      </p:sp>
    </p:spTree>
    <p:extLst>
      <p:ext uri="{BB962C8B-B14F-4D97-AF65-F5344CB8AC3E}">
        <p14:creationId xmlns:p14="http://schemas.microsoft.com/office/powerpoint/2010/main" val="1359900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27FE3F-4839-07B1-9F90-18025AC03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Module 2: </a:t>
            </a:r>
            <a:r>
              <a:rPr lang="en-US" noProof="0" dirty="0" err="1"/>
              <a:t>LangChain</a:t>
            </a:r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68437-8195-2453-9679-9D2E32792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8625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93CFB-E19B-71BC-7558-49AE46BCD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LangChain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F9E5C-C415-D3A1-248D-FAFCDE546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err="1"/>
              <a:t>LangChain</a:t>
            </a:r>
            <a:r>
              <a:rPr lang="en-US" noProof="0" dirty="0"/>
              <a:t>: A framework for building applications powered by </a:t>
            </a:r>
            <a:r>
              <a:rPr lang="en-US" b="1" noProof="0" dirty="0"/>
              <a:t>Large Language Models (LLMs)</a:t>
            </a:r>
            <a:r>
              <a:rPr lang="en-US" noProof="0" dirty="0"/>
              <a:t> by connecting them with </a:t>
            </a:r>
            <a:r>
              <a:rPr lang="en-US" b="1" noProof="0" dirty="0"/>
              <a:t>external data, tools, and workflows</a:t>
            </a:r>
          </a:p>
          <a:p>
            <a:r>
              <a:rPr lang="en-US" noProof="0" dirty="0"/>
              <a:t>Features</a:t>
            </a:r>
          </a:p>
          <a:p>
            <a:pPr lvl="1"/>
            <a:r>
              <a:rPr lang="en-US" noProof="0" dirty="0"/>
              <a:t>Load data from different sources</a:t>
            </a:r>
          </a:p>
          <a:p>
            <a:pPr lvl="1"/>
            <a:r>
              <a:rPr lang="en-US" noProof="0" dirty="0"/>
              <a:t>Reason over that data using LLMs</a:t>
            </a:r>
          </a:p>
          <a:p>
            <a:pPr lvl="1"/>
            <a:r>
              <a:rPr lang="en-US" noProof="0" dirty="0"/>
              <a:t>Build reliable, production-ready AI systems</a:t>
            </a:r>
          </a:p>
        </p:txBody>
      </p:sp>
    </p:spTree>
    <p:extLst>
      <p:ext uri="{BB962C8B-B14F-4D97-AF65-F5344CB8AC3E}">
        <p14:creationId xmlns:p14="http://schemas.microsoft.com/office/powerpoint/2010/main" val="3793095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FE38-5A8F-14F7-412E-3F2D51D6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AI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E71C1-A590-FA90-7F94-95CABEAD7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noProof="0" dirty="0"/>
              <a:t>AI Agent</a:t>
            </a:r>
            <a:r>
              <a:rPr lang="en-US" noProof="0" dirty="0"/>
              <a:t>: It is a system that uses AI models to perform tasks</a:t>
            </a:r>
          </a:p>
          <a:p>
            <a:r>
              <a:rPr lang="en-US" noProof="0" dirty="0"/>
              <a:t>Can perceive its environment, make decisions, and take actions in order to achieve specific goals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8DA12A-F307-3446-D90F-4B07BF6E2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373"/>
              </p:ext>
            </p:extLst>
          </p:nvPr>
        </p:nvGraphicFramePr>
        <p:xfrm>
          <a:off x="900729" y="3380003"/>
          <a:ext cx="10139253" cy="32004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498604">
                  <a:extLst>
                    <a:ext uri="{9D8B030D-6E8A-4147-A177-3AD203B41FA5}">
                      <a16:colId xmlns:a16="http://schemas.microsoft.com/office/drawing/2014/main" val="1808843905"/>
                    </a:ext>
                  </a:extLst>
                </a:gridCol>
                <a:gridCol w="2806021">
                  <a:extLst>
                    <a:ext uri="{9D8B030D-6E8A-4147-A177-3AD203B41FA5}">
                      <a16:colId xmlns:a16="http://schemas.microsoft.com/office/drawing/2014/main" val="2298010791"/>
                    </a:ext>
                  </a:extLst>
                </a:gridCol>
                <a:gridCol w="4834628">
                  <a:extLst>
                    <a:ext uri="{9D8B030D-6E8A-4147-A177-3AD203B41FA5}">
                      <a16:colId xmlns:a16="http://schemas.microsoft.com/office/drawing/2014/main" val="2089804425"/>
                    </a:ext>
                  </a:extLst>
                </a:gridCol>
              </a:tblGrid>
              <a:tr h="169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Capability</a:t>
                      </a:r>
                      <a:endParaRPr lang="en-US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Definition</a:t>
                      </a:r>
                      <a:endParaRPr lang="en-US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Examples</a:t>
                      </a:r>
                      <a:endParaRPr lang="en-US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492454"/>
                  </a:ext>
                </a:extLst>
              </a:tr>
              <a:tr h="2972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Perception</a:t>
                      </a:r>
                      <a:endParaRPr lang="en-US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Takes input from the environment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Camera images, text, audio, sensor data, user queries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86008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Reasoning / Decision-making</a:t>
                      </a:r>
                      <a:endParaRPr lang="en-US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Decides what to do using rules, logic, 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Choosing the best move in chess, planning a route, selecting a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33445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Action</a:t>
                      </a:r>
                      <a:endParaRPr lang="en-US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Performs tasks based on decisions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Moving a robot arm, answering a question, executing a command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2044297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noProof="0" dirty="0"/>
                        <a:t>Learning (optional)</a:t>
                      </a:r>
                      <a:endParaRPr lang="en-US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Improves performance over time using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Updating chatbot responses, refining recommendations, improving 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61273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DD4E9FE-5393-F975-F2C2-E967B5B63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975" y="78390"/>
            <a:ext cx="1881689" cy="209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67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C7F28C-27A4-11CF-2B58-5F0E1399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Evolution of Approaches to Work with LLMs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10CDE16-C531-28EE-86EB-313F752CFDA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2174" y="1563554"/>
          <a:ext cx="10979780" cy="5033088"/>
        </p:xfrm>
        <a:graphic>
          <a:graphicData uri="http://schemas.openxmlformats.org/drawingml/2006/table">
            <a:tbl>
              <a:tblPr/>
              <a:tblGrid>
                <a:gridCol w="2744945">
                  <a:extLst>
                    <a:ext uri="{9D8B030D-6E8A-4147-A177-3AD203B41FA5}">
                      <a16:colId xmlns:a16="http://schemas.microsoft.com/office/drawing/2014/main" val="1005533476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1623735358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25529417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3118462400"/>
                    </a:ext>
                  </a:extLst>
                </a:gridCol>
              </a:tblGrid>
              <a:tr h="21317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Aspect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OOP-style (Manual)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 err="1"/>
                        <a:t>LangChain</a:t>
                      </a:r>
                      <a:r>
                        <a:rPr lang="en-IN" sz="1600" b="1" noProof="0" dirty="0"/>
                        <a:t> (LCEL)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 err="1"/>
                        <a:t>LangGraph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871615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Core idea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Traditional Python classes/functions controlling API calls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Functional and declarative LLM “chains” using the </a:t>
                      </a:r>
                      <a:r>
                        <a:rPr lang="en-IN" sz="1600" b="1" noProof="0" dirty="0" err="1"/>
                        <a:t>LangChain</a:t>
                      </a:r>
                      <a:r>
                        <a:rPr lang="en-IN" sz="1600" b="1" noProof="0" dirty="0"/>
                        <a:t> Expression Language (LCEL)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Graph-based, event-driven system where each node can be an LLM, tool, or function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85053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Level of abstraction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Low — direct API calls and manual flow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Medium — declarative pipeline of components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High — nodes and edges define complex, reactive workflows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466329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State management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Manual; handled in code (variables, memory)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Partly handled via memory components or retrievers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Explicit and persistent graph state (supports branches, loops, conditional edges)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511895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Error handling / control flow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Manual try/except logic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Built-in retry and fallback options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Graph nodes can define error edges or conditional transitions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339722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Reactivity / branching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Linear; must code logic explicitly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Mostly linear (LCEL adds limited conditional logic)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Fully reactive — conditional routing, parallel branches, feedback loops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199290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Use case fit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Simple, one-off LLM calls or prototypes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Standard pipelines (e.g., prompt → LLM → parser → tool)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Complex, multi-agent, or stateful reasoning workflows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400949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“Ask LLM to summarize text”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Same, but wrapped in a </a:t>
                      </a:r>
                      <a:r>
                        <a:rPr lang="en-IN" sz="1600" noProof="0" dirty="0" err="1"/>
                        <a:t>LangChain</a:t>
                      </a:r>
                      <a:r>
                        <a:rPr lang="en-IN" sz="1600" noProof="0" dirty="0"/>
                        <a:t> </a:t>
                      </a: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chain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Same, but </a:t>
                      </a:r>
                      <a:r>
                        <a:rPr lang="en-IN" sz="1600" noProof="0" dirty="0" err="1"/>
                        <a:t>modeled</a:t>
                      </a:r>
                      <a:r>
                        <a:rPr lang="en-IN" sz="1600" noProof="0" dirty="0"/>
                        <a:t> as a small reactive graph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849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763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3FB9-CF8A-447B-E1BE-02835BF2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Comparison of the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6545-4695-D264-A58A-1DF7F5899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580B6-A3A1-6B70-6232-8FAA1BCB370B}"/>
              </a:ext>
            </a:extLst>
          </p:cNvPr>
          <p:cNvSpPr txBox="1"/>
          <p:nvPr/>
        </p:nvSpPr>
        <p:spPr>
          <a:xfrm>
            <a:off x="949881" y="1923802"/>
            <a:ext cx="1842760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openai</a:t>
            </a:r>
            <a:r>
              <a:rPr lang="en-IN" sz="1200" noProof="0" dirty="0"/>
              <a:t> import OpenAI</a:t>
            </a:r>
          </a:p>
          <a:p>
            <a:r>
              <a:rPr lang="en-IN" sz="1200" noProof="0" dirty="0"/>
              <a:t>client = OpenAI()</a:t>
            </a:r>
          </a:p>
          <a:p>
            <a:endParaRPr lang="en-IN" sz="1200" noProof="0" dirty="0"/>
          </a:p>
          <a:p>
            <a:r>
              <a:rPr lang="en-IN" sz="1200" noProof="0" dirty="0"/>
              <a:t>text =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</a:t>
            </a:r>
          </a:p>
          <a:p>
            <a:r>
              <a:rPr lang="en-IN" sz="1200" noProof="0" dirty="0"/>
              <a:t>prompt = </a:t>
            </a:r>
            <a:r>
              <a:rPr lang="en-IN" sz="1200" noProof="0" dirty="0" err="1"/>
              <a:t>f"Summarize</a:t>
            </a:r>
            <a:r>
              <a:rPr lang="en-IN" sz="1200" noProof="0" dirty="0"/>
              <a:t> this: {text}"</a:t>
            </a:r>
          </a:p>
          <a:p>
            <a:endParaRPr lang="en-IN" sz="1200" noProof="0" dirty="0"/>
          </a:p>
          <a:p>
            <a:r>
              <a:rPr lang="en-IN" sz="1200" noProof="0" dirty="0"/>
              <a:t>response = </a:t>
            </a:r>
            <a:r>
              <a:rPr lang="en-IN" sz="1200" noProof="0" dirty="0" err="1"/>
              <a:t>client.chat.completions.create</a:t>
            </a:r>
            <a:r>
              <a:rPr lang="en-IN" sz="1200" noProof="0" dirty="0"/>
              <a:t>(</a:t>
            </a:r>
          </a:p>
          <a:p>
            <a:r>
              <a:rPr lang="en-IN" sz="1200" noProof="0" dirty="0"/>
              <a:t>    model="gpt-4o-mini",</a:t>
            </a:r>
          </a:p>
          <a:p>
            <a:r>
              <a:rPr lang="en-IN" sz="1200" noProof="0" dirty="0"/>
              <a:t>    messages=[{"role": "user", "content": prompt}]</a:t>
            </a:r>
          </a:p>
          <a:p>
            <a:r>
              <a:rPr lang="en-IN" sz="1200" noProof="0" dirty="0"/>
              <a:t>)</a:t>
            </a:r>
          </a:p>
          <a:p>
            <a:endParaRPr lang="en-IN" sz="1200" noProof="0" dirty="0"/>
          </a:p>
          <a:p>
            <a:r>
              <a:rPr lang="en-IN" sz="1200" noProof="0" dirty="0"/>
              <a:t>print(</a:t>
            </a:r>
            <a:r>
              <a:rPr lang="en-IN" sz="1200" noProof="0" dirty="0" err="1"/>
              <a:t>response.choices</a:t>
            </a:r>
            <a:r>
              <a:rPr lang="en-IN" sz="1200" noProof="0" dirty="0"/>
              <a:t>[0].</a:t>
            </a:r>
            <a:r>
              <a:rPr lang="en-IN" sz="1200" noProof="0" dirty="0" err="1"/>
              <a:t>message.content</a:t>
            </a:r>
            <a:r>
              <a:rPr lang="en-IN" sz="1200" noProof="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3573A-FEC1-F194-C155-42EC6F8F538B}"/>
              </a:ext>
            </a:extLst>
          </p:cNvPr>
          <p:cNvSpPr txBox="1"/>
          <p:nvPr/>
        </p:nvSpPr>
        <p:spPr>
          <a:xfrm>
            <a:off x="4166276" y="1831469"/>
            <a:ext cx="2443636" cy="41549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langchain_openai</a:t>
            </a:r>
            <a:r>
              <a:rPr lang="en-IN" sz="1200" noProof="0" dirty="0"/>
              <a:t> import </a:t>
            </a:r>
            <a:r>
              <a:rPr lang="en-IN" sz="1200" noProof="0" dirty="0" err="1"/>
              <a:t>ChatOpenAI</a:t>
            </a:r>
            <a:endParaRPr lang="en-IN" sz="1200" noProof="0" dirty="0"/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langchain.prompts</a:t>
            </a:r>
            <a:r>
              <a:rPr lang="en-IN" sz="1200" noProof="0" dirty="0"/>
              <a:t> import </a:t>
            </a:r>
            <a:r>
              <a:rPr lang="en-IN" sz="1200" noProof="0" dirty="0" err="1"/>
              <a:t>PromptTemplate</a:t>
            </a:r>
            <a:endParaRPr lang="en-IN" sz="1200" noProof="0" dirty="0"/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langchain.schema.runnable</a:t>
            </a:r>
            <a:r>
              <a:rPr lang="en-IN" sz="1200" noProof="0" dirty="0"/>
              <a:t> import </a:t>
            </a:r>
            <a:r>
              <a:rPr lang="en-IN" sz="1200" noProof="0" dirty="0" err="1"/>
              <a:t>RunnableMap</a:t>
            </a:r>
            <a:r>
              <a:rPr lang="en-IN" sz="1200" noProof="0" dirty="0"/>
              <a:t>, </a:t>
            </a:r>
            <a:r>
              <a:rPr lang="en-IN" sz="1200" noProof="0" dirty="0" err="1"/>
              <a:t>RunnablePassthrough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 err="1"/>
              <a:t>llm</a:t>
            </a:r>
            <a:r>
              <a:rPr lang="en-IN" sz="1200" noProof="0" dirty="0"/>
              <a:t> = </a:t>
            </a:r>
            <a:r>
              <a:rPr lang="en-IN" sz="1200" noProof="0" dirty="0" err="1"/>
              <a:t>ChatOpenAI</a:t>
            </a:r>
            <a:r>
              <a:rPr lang="en-IN" sz="1200" noProof="0" dirty="0"/>
              <a:t>(model="gpt-4o-mini")</a:t>
            </a:r>
          </a:p>
          <a:p>
            <a:r>
              <a:rPr lang="en-IN" sz="1200" noProof="0" dirty="0"/>
              <a:t>prompt = </a:t>
            </a:r>
            <a:r>
              <a:rPr lang="en-IN" sz="1200" noProof="0" dirty="0" err="1"/>
              <a:t>PromptTemplate.from_template</a:t>
            </a:r>
            <a:r>
              <a:rPr lang="en-IN" sz="1200" noProof="0" dirty="0"/>
              <a:t>("Summarize this: {text}")</a:t>
            </a:r>
          </a:p>
          <a:p>
            <a:endParaRPr lang="en-IN" sz="1200" noProof="0" dirty="0"/>
          </a:p>
          <a:p>
            <a:r>
              <a:rPr lang="en-IN" sz="1200" noProof="0" dirty="0"/>
              <a:t>chain = {"text": </a:t>
            </a:r>
            <a:r>
              <a:rPr lang="en-IN" sz="1200" noProof="0" dirty="0" err="1"/>
              <a:t>RunnablePassthrough</a:t>
            </a:r>
            <a:r>
              <a:rPr lang="en-IN" sz="1200" noProof="0" dirty="0"/>
              <a:t>()} | prompt | </a:t>
            </a:r>
            <a:r>
              <a:rPr lang="en-IN" sz="1200" noProof="0" dirty="0" err="1"/>
              <a:t>llm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/>
              <a:t>result = </a:t>
            </a:r>
            <a:r>
              <a:rPr lang="en-IN" sz="1200" noProof="0" dirty="0" err="1"/>
              <a:t>chain.invoke</a:t>
            </a:r>
            <a:r>
              <a:rPr lang="en-IN" sz="1200" noProof="0" dirty="0"/>
              <a:t>({"text":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LLMs."})</a:t>
            </a:r>
          </a:p>
          <a:p>
            <a:r>
              <a:rPr lang="en-IN" sz="1200" noProof="0" dirty="0"/>
              <a:t>print(</a:t>
            </a:r>
            <a:r>
              <a:rPr lang="en-IN" sz="1200" noProof="0" dirty="0" err="1"/>
              <a:t>result.content</a:t>
            </a:r>
            <a:r>
              <a:rPr lang="en-IN" sz="1200" noProof="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EE793-6703-28F7-84B9-AD990AFEEDDF}"/>
              </a:ext>
            </a:extLst>
          </p:cNvPr>
          <p:cNvSpPr txBox="1"/>
          <p:nvPr/>
        </p:nvSpPr>
        <p:spPr>
          <a:xfrm>
            <a:off x="7920725" y="1711012"/>
            <a:ext cx="3156775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langgraph.graph</a:t>
            </a:r>
            <a:r>
              <a:rPr lang="en-IN" sz="1200" noProof="0" dirty="0"/>
              <a:t> import Graph, END</a:t>
            </a:r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langchain_openai</a:t>
            </a:r>
            <a:r>
              <a:rPr lang="en-IN" sz="1200" noProof="0" dirty="0"/>
              <a:t> import </a:t>
            </a:r>
            <a:r>
              <a:rPr lang="en-IN" sz="1200" noProof="0" dirty="0" err="1"/>
              <a:t>ChatOpenAI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 err="1"/>
              <a:t>llm</a:t>
            </a:r>
            <a:r>
              <a:rPr lang="en-IN" sz="1200" noProof="0" dirty="0"/>
              <a:t> = </a:t>
            </a:r>
            <a:r>
              <a:rPr lang="en-IN" sz="1200" noProof="0" dirty="0" err="1"/>
              <a:t>ChatOpenAI</a:t>
            </a:r>
            <a:r>
              <a:rPr lang="en-IN" sz="1200" noProof="0" dirty="0"/>
              <a:t>(model="gpt-4o-mini")</a:t>
            </a:r>
          </a:p>
          <a:p>
            <a:endParaRPr lang="en-IN" sz="1200" noProof="0" dirty="0"/>
          </a:p>
          <a:p>
            <a:r>
              <a:rPr lang="en-IN" sz="1200" noProof="0" dirty="0"/>
              <a:t># Define the node (a summarization step)</a:t>
            </a:r>
          </a:p>
          <a:p>
            <a:r>
              <a:rPr lang="en-IN" sz="1200" noProof="0" dirty="0"/>
              <a:t>def </a:t>
            </a:r>
            <a:r>
              <a:rPr lang="en-IN" sz="1200" noProof="0" dirty="0" err="1"/>
              <a:t>summarize_node</a:t>
            </a:r>
            <a:r>
              <a:rPr lang="en-IN" sz="1200" noProof="0" dirty="0"/>
              <a:t>(state):</a:t>
            </a:r>
          </a:p>
          <a:p>
            <a:r>
              <a:rPr lang="en-IN" sz="1200" noProof="0" dirty="0"/>
              <a:t>    text = state["text"]</a:t>
            </a:r>
          </a:p>
          <a:p>
            <a:r>
              <a:rPr lang="en-IN" sz="1200" noProof="0" dirty="0"/>
              <a:t>    prompt = </a:t>
            </a:r>
            <a:r>
              <a:rPr lang="en-IN" sz="1200" noProof="0" dirty="0" err="1"/>
              <a:t>f"Summarize</a:t>
            </a:r>
            <a:r>
              <a:rPr lang="en-IN" sz="1200" noProof="0" dirty="0"/>
              <a:t> this: {text}"</a:t>
            </a:r>
          </a:p>
          <a:p>
            <a:r>
              <a:rPr lang="en-IN" sz="1200" noProof="0" dirty="0"/>
              <a:t>    result = </a:t>
            </a:r>
            <a:r>
              <a:rPr lang="en-IN" sz="1200" noProof="0" dirty="0" err="1"/>
              <a:t>llm.invoke</a:t>
            </a:r>
            <a:r>
              <a:rPr lang="en-IN" sz="1200" noProof="0" dirty="0"/>
              <a:t>(prompt)</a:t>
            </a:r>
          </a:p>
          <a:p>
            <a:r>
              <a:rPr lang="en-IN" sz="1200" noProof="0" dirty="0"/>
              <a:t>    return {"summary": </a:t>
            </a:r>
            <a:r>
              <a:rPr lang="en-IN" sz="1200" noProof="0" dirty="0" err="1"/>
              <a:t>result.content</a:t>
            </a:r>
            <a:r>
              <a:rPr lang="en-IN" sz="1200" noProof="0" dirty="0"/>
              <a:t>}</a:t>
            </a:r>
          </a:p>
          <a:p>
            <a:endParaRPr lang="en-IN" sz="1200" noProof="0" dirty="0"/>
          </a:p>
          <a:p>
            <a:r>
              <a:rPr lang="en-IN" sz="1200" noProof="0" dirty="0"/>
              <a:t># Build graph</a:t>
            </a:r>
          </a:p>
          <a:p>
            <a:r>
              <a:rPr lang="en-IN" sz="1200" noProof="0" dirty="0"/>
              <a:t>graph = Graph()</a:t>
            </a:r>
          </a:p>
          <a:p>
            <a:r>
              <a:rPr lang="en-IN" sz="1200" noProof="0" dirty="0" err="1"/>
              <a:t>graph.add_node</a:t>
            </a:r>
            <a:r>
              <a:rPr lang="en-IN" sz="1200" noProof="0" dirty="0"/>
              <a:t>("summarize", </a:t>
            </a:r>
            <a:r>
              <a:rPr lang="en-IN" sz="1200" noProof="0" dirty="0" err="1"/>
              <a:t>summarize_node</a:t>
            </a:r>
            <a:r>
              <a:rPr lang="en-IN" sz="1200" noProof="0" dirty="0"/>
              <a:t>)</a:t>
            </a:r>
          </a:p>
          <a:p>
            <a:r>
              <a:rPr lang="en-IN" sz="1200" noProof="0" dirty="0" err="1"/>
              <a:t>graph.set_entry_point</a:t>
            </a:r>
            <a:r>
              <a:rPr lang="en-IN" sz="1200" noProof="0" dirty="0"/>
              <a:t>("summarize")</a:t>
            </a:r>
          </a:p>
          <a:p>
            <a:r>
              <a:rPr lang="en-IN" sz="1200" noProof="0" dirty="0" err="1"/>
              <a:t>graph.add_edge</a:t>
            </a:r>
            <a:r>
              <a:rPr lang="en-IN" sz="1200" noProof="0" dirty="0"/>
              <a:t>("summarize", END)</a:t>
            </a:r>
          </a:p>
          <a:p>
            <a:endParaRPr lang="en-IN" sz="1200" noProof="0" dirty="0"/>
          </a:p>
          <a:p>
            <a:r>
              <a:rPr lang="en-IN" sz="1200" noProof="0" dirty="0"/>
              <a:t># Run</a:t>
            </a:r>
          </a:p>
          <a:p>
            <a:r>
              <a:rPr lang="en-IN" sz="1200" noProof="0" dirty="0"/>
              <a:t>result = </a:t>
            </a:r>
            <a:r>
              <a:rPr lang="en-IN" sz="1200" noProof="0" dirty="0" err="1"/>
              <a:t>graph.invoke</a:t>
            </a:r>
            <a:r>
              <a:rPr lang="en-IN" sz="1200" noProof="0" dirty="0"/>
              <a:t>({"text":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LLMs."})</a:t>
            </a:r>
          </a:p>
          <a:p>
            <a:r>
              <a:rPr lang="en-IN" sz="1200" noProof="0" dirty="0"/>
              <a:t>print(result["summary"])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74D5C-7256-9F97-4901-0894D158923C}"/>
              </a:ext>
            </a:extLst>
          </p:cNvPr>
          <p:cNvSpPr txBox="1"/>
          <p:nvPr/>
        </p:nvSpPr>
        <p:spPr>
          <a:xfrm>
            <a:off x="736403" y="1333209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Object-Oriented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B77ED-CBD9-556A-5ECD-6A4CF0601416}"/>
              </a:ext>
            </a:extLst>
          </p:cNvPr>
          <p:cNvSpPr txBox="1"/>
          <p:nvPr/>
        </p:nvSpPr>
        <p:spPr>
          <a:xfrm>
            <a:off x="4243058" y="1327283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LangChain</a:t>
            </a:r>
            <a:endParaRPr lang="en-IN" b="1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14097-E18C-619A-2DBD-9933D05F9A65}"/>
              </a:ext>
            </a:extLst>
          </p:cNvPr>
          <p:cNvSpPr txBox="1"/>
          <p:nvPr/>
        </p:nvSpPr>
        <p:spPr>
          <a:xfrm>
            <a:off x="8162122" y="1324320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LangGraph</a:t>
            </a:r>
            <a:endParaRPr lang="en-IN" b="1" noProof="0" dirty="0"/>
          </a:p>
        </p:txBody>
      </p:sp>
    </p:spTree>
    <p:extLst>
      <p:ext uri="{BB962C8B-B14F-4D97-AF65-F5344CB8AC3E}">
        <p14:creationId xmlns:p14="http://schemas.microsoft.com/office/powerpoint/2010/main" val="3314853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5783-760E-B634-3D2F-90CC5D4E1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43AC-5993-8ED8-DCB1-82A8BCDB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LangChain</a:t>
            </a:r>
            <a:r>
              <a:rPr lang="en-IN" noProof="0" dirty="0"/>
              <a:t> and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45C76-A51C-0AE6-DB39-A312458D3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 err="1"/>
              <a:t>LangChain</a:t>
            </a:r>
            <a:r>
              <a:rPr lang="en-IN" noProof="0" dirty="0"/>
              <a:t>: Framework to use LLMs as AI agents with access to external tools (APIs, databases, etc)</a:t>
            </a:r>
          </a:p>
          <a:p>
            <a:r>
              <a:rPr lang="en-IN" noProof="0" dirty="0"/>
              <a:t>Works well for </a:t>
            </a:r>
            <a:r>
              <a:rPr lang="en-IN" b="1" noProof="0" dirty="0"/>
              <a:t>single-step </a:t>
            </a:r>
            <a:r>
              <a:rPr lang="en-IN" noProof="0" dirty="0"/>
              <a:t>or simple </a:t>
            </a:r>
            <a:r>
              <a:rPr lang="en-IN" b="1" noProof="0" dirty="0"/>
              <a:t>request-response workflows</a:t>
            </a:r>
            <a:endParaRPr lang="en-IN" noProof="0" dirty="0"/>
          </a:p>
          <a:p>
            <a:r>
              <a:rPr lang="en-IN" noProof="0" dirty="0"/>
              <a:t>Not ideal for </a:t>
            </a:r>
            <a:r>
              <a:rPr lang="en-IN" b="1" noProof="0" dirty="0"/>
              <a:t>complex, multi-step, stateful workflows</a:t>
            </a:r>
            <a:r>
              <a:rPr lang="en-IN" noProof="0" dirty="0"/>
              <a:t> involving multiple agents or actors interacting over time</a:t>
            </a:r>
            <a:endParaRPr lang="en-IN" b="1" noProof="0" dirty="0"/>
          </a:p>
          <a:p>
            <a:r>
              <a:rPr lang="en-IN" noProof="0" dirty="0"/>
              <a:t>Solution: </a:t>
            </a:r>
            <a:r>
              <a:rPr lang="en-IN" b="1" noProof="0" dirty="0" err="1"/>
              <a:t>LangGraph</a:t>
            </a:r>
            <a:endParaRPr lang="en-IN" b="1" noProof="0" dirty="0"/>
          </a:p>
          <a:p>
            <a:r>
              <a:rPr lang="en-IN" b="1" noProof="0" dirty="0" err="1"/>
              <a:t>LangGraph</a:t>
            </a:r>
            <a:r>
              <a:rPr lang="en-IN" noProof="0" dirty="0"/>
              <a:t>: Designed for </a:t>
            </a:r>
            <a:r>
              <a:rPr lang="en-IN" b="1" noProof="0" dirty="0"/>
              <a:t>stateful</a:t>
            </a:r>
            <a:r>
              <a:rPr lang="en-IN" noProof="0" dirty="0"/>
              <a:t>, </a:t>
            </a:r>
            <a:r>
              <a:rPr lang="en-IN" b="1" noProof="0" dirty="0"/>
              <a:t>multi-actor applications </a:t>
            </a:r>
            <a:r>
              <a:rPr lang="en-IN" noProof="0" dirty="0"/>
              <a:t>with LLMs</a:t>
            </a:r>
          </a:p>
          <a:p>
            <a:r>
              <a:rPr lang="en-IN" noProof="0" dirty="0"/>
              <a:t>Allows building </a:t>
            </a:r>
            <a:r>
              <a:rPr lang="en-IN" b="1" noProof="0" dirty="0"/>
              <a:t>complex workflows</a:t>
            </a:r>
            <a:r>
              <a:rPr lang="en-IN" noProof="0" dirty="0"/>
              <a:t> where multiple agents collaborate, maintain memory, and handle dynamic execution</a:t>
            </a:r>
          </a:p>
        </p:txBody>
      </p:sp>
    </p:spTree>
    <p:extLst>
      <p:ext uri="{BB962C8B-B14F-4D97-AF65-F5344CB8AC3E}">
        <p14:creationId xmlns:p14="http://schemas.microsoft.com/office/powerpoint/2010/main" val="622326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E6E08-2CDF-C0E7-D294-C3BC0F13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Code Examples (</a:t>
            </a:r>
            <a:r>
              <a:rPr lang="it-IT" dirty="0"/>
              <a:t>C:\code\agenticai_realpage\module_2)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DC9F71F-8066-6C3E-A1D7-5F03BA1AEC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2367292"/>
              </p:ext>
            </p:extLst>
          </p:nvPr>
        </p:nvGraphicFramePr>
        <p:xfrm>
          <a:off x="838200" y="1825625"/>
          <a:ext cx="10515597" cy="14833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83620">
                  <a:extLst>
                    <a:ext uri="{9D8B030D-6E8A-4147-A177-3AD203B41FA5}">
                      <a16:colId xmlns:a16="http://schemas.microsoft.com/office/drawing/2014/main" val="1050913285"/>
                    </a:ext>
                  </a:extLst>
                </a:gridCol>
                <a:gridCol w="4648782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4883195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Sr No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Purpose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2_langchain_1_calculator_ollama.py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Basic calculator using Ollama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2_langchain_1_calculator_openai.py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Same example using OpenAI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2_langchain_2_tavily_search_tool.py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Using Agent primitive, Tool (</a:t>
                      </a:r>
                      <a:r>
                        <a:rPr lang="en-IN" dirty="0" err="1"/>
                        <a:t>Tavily</a:t>
                      </a:r>
                      <a:r>
                        <a:rPr lang="en-IN" dirty="0"/>
                        <a:t> search)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7710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AF1BA-505C-0AF7-14D8-F493D5E2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Loaders in </a:t>
            </a:r>
            <a:r>
              <a:rPr lang="en-US" noProof="0" dirty="0" err="1"/>
              <a:t>LangChain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810C2-23CA-8DA7-9FEC-894CB7D3D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/>
              <a:t>Loaders</a:t>
            </a:r>
            <a:r>
              <a:rPr lang="en-US" noProof="0" dirty="0"/>
              <a:t>: Components that </a:t>
            </a:r>
            <a:r>
              <a:rPr lang="en-US" b="1" noProof="0" dirty="0"/>
              <a:t>read data from a source and convert it into Documents</a:t>
            </a:r>
            <a:r>
              <a:rPr lang="en-US" noProof="0" dirty="0"/>
              <a:t> that LLMs can understand</a:t>
            </a:r>
          </a:p>
          <a:p>
            <a:r>
              <a:rPr lang="en-US" noProof="0" dirty="0"/>
              <a:t>PDFs, Word documents, Website data, Databases are loaded into a standard format</a:t>
            </a:r>
          </a:p>
          <a:p>
            <a:pPr lvl="1"/>
            <a:r>
              <a:rPr lang="en-US" noProof="0" dirty="0"/>
              <a:t>Document(</a:t>
            </a:r>
          </a:p>
          <a:p>
            <a:pPr lvl="1"/>
            <a:r>
              <a:rPr lang="en-US" noProof="0" dirty="0"/>
              <a:t>  </a:t>
            </a:r>
            <a:r>
              <a:rPr lang="en-US" noProof="0" dirty="0" err="1"/>
              <a:t>page_content</a:t>
            </a:r>
            <a:r>
              <a:rPr lang="en-US" noProof="0" dirty="0"/>
              <a:t>="text",</a:t>
            </a:r>
          </a:p>
          <a:p>
            <a:pPr lvl="1"/>
            <a:r>
              <a:rPr lang="en-US" noProof="0" dirty="0"/>
              <a:t>  metadata={...}</a:t>
            </a:r>
          </a:p>
          <a:p>
            <a:pPr lvl="1"/>
            <a:r>
              <a:rPr lang="en-US" noProof="0" dirty="0"/>
              <a:t>)</a:t>
            </a:r>
          </a:p>
          <a:p>
            <a:r>
              <a:rPr lang="en-US" noProof="0" dirty="0"/>
              <a:t>Popular built-in loaders: </a:t>
            </a:r>
            <a:r>
              <a:rPr lang="en-US" noProof="0" dirty="0" err="1"/>
              <a:t>TextLoader</a:t>
            </a:r>
            <a:r>
              <a:rPr lang="en-US" noProof="0" dirty="0"/>
              <a:t>, </a:t>
            </a:r>
            <a:r>
              <a:rPr lang="en-US" noProof="0" dirty="0" err="1"/>
              <a:t>PyPDFLoader</a:t>
            </a:r>
            <a:r>
              <a:rPr lang="en-US" noProof="0" dirty="0"/>
              <a:t>, </a:t>
            </a:r>
            <a:r>
              <a:rPr lang="en-US" noProof="0" dirty="0" err="1"/>
              <a:t>CSVLoader</a:t>
            </a:r>
            <a:r>
              <a:rPr lang="en-US" noProof="0" dirty="0"/>
              <a:t>, </a:t>
            </a:r>
            <a:r>
              <a:rPr lang="en-US" noProof="0" dirty="0" err="1"/>
              <a:t>etc</a:t>
            </a:r>
            <a:endParaRPr lang="en-US" noProof="0" dirty="0"/>
          </a:p>
          <a:p>
            <a:r>
              <a:rPr lang="en-US" noProof="0" dirty="0"/>
              <a:t>Code: module_2\2_langchain_load_pdf.py</a:t>
            </a:r>
          </a:p>
          <a:p>
            <a:pPr lvl="1"/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0020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95FA1-E43D-932B-C36B-3BC776770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760825-E1D9-0E35-86C0-7CC7E113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LangChain</a:t>
            </a:r>
            <a:r>
              <a:rPr lang="en-US" noProof="0" dirty="0"/>
              <a:t> Embeddings – </a:t>
            </a:r>
            <a:br>
              <a:rPr lang="en-US" noProof="0" dirty="0"/>
            </a:br>
            <a:r>
              <a:rPr lang="en-US" noProof="0" dirty="0"/>
              <a:t>RAG and Vector Databases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1593F8-0D74-7109-1B62-6AFC5B6F8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8203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E228-D985-6D81-EB88-C79CE83B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is RAG?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212587-838C-2535-3FE2-28169D9F5A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1441358"/>
              </p:ext>
            </p:extLst>
          </p:nvPr>
        </p:nvGraphicFramePr>
        <p:xfrm>
          <a:off x="838200" y="1497558"/>
          <a:ext cx="10515600" cy="4511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51876">
                  <a:extLst>
                    <a:ext uri="{9D8B030D-6E8A-4147-A177-3AD203B41FA5}">
                      <a16:colId xmlns:a16="http://schemas.microsoft.com/office/drawing/2014/main" val="2529649022"/>
                    </a:ext>
                  </a:extLst>
                </a:gridCol>
                <a:gridCol w="7863724">
                  <a:extLst>
                    <a:ext uri="{9D8B030D-6E8A-4147-A177-3AD203B41FA5}">
                      <a16:colId xmlns:a16="http://schemas.microsoft.com/office/drawing/2014/main" val="729553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Concept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Explanation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3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noProof="0" dirty="0"/>
                        <a:t>Frozen Knowledge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LLMs are trained to have knowledge up to a specific 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083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noProof="0" dirty="0"/>
                        <a:t>Hallucination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A situation where a generative AI model (LLM) does </a:t>
                      </a:r>
                      <a:r>
                        <a:rPr lang="en-US" sz="2000" b="1" noProof="0" dirty="0"/>
                        <a:t>not know</a:t>
                      </a:r>
                      <a:r>
                        <a:rPr lang="en-US" sz="2000" noProof="0" dirty="0"/>
                        <a:t> the correct answer and produces </a:t>
                      </a:r>
                      <a:r>
                        <a:rPr lang="en-US" sz="2000" b="1" noProof="0" dirty="0"/>
                        <a:t>incorrect, made-up, or nonsensical</a:t>
                      </a:r>
                      <a:r>
                        <a:rPr lang="en-US" sz="2000" noProof="0" dirty="0"/>
                        <a:t> information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3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Why?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LLMs cannot answer questions about information they were </a:t>
                      </a:r>
                      <a:r>
                        <a:rPr lang="en-US" sz="2000" b="1" noProof="0" dirty="0"/>
                        <a:t>not trained on</a:t>
                      </a:r>
                      <a:r>
                        <a:rPr lang="en-US" sz="2000" noProof="0" dirty="0"/>
                        <a:t> or that is </a:t>
                      </a:r>
                      <a:r>
                        <a:rPr lang="en-US" sz="2000" b="1" noProof="0" dirty="0"/>
                        <a:t>missing/incorrect</a:t>
                      </a:r>
                      <a:r>
                        <a:rPr lang="en-US" sz="2000" noProof="0" dirty="0"/>
                        <a:t> in their training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36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Why RAG?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RAG provides </a:t>
                      </a:r>
                      <a:r>
                        <a:rPr lang="en-US" sz="2000" b="1" noProof="0" dirty="0"/>
                        <a:t>external, up-to-date, factual information</a:t>
                      </a:r>
                      <a:r>
                        <a:rPr lang="en-US" sz="2000" noProof="0" dirty="0"/>
                        <a:t> to the LLM so it can answer accurately</a:t>
                      </a:r>
                    </a:p>
                    <a:p>
                      <a:r>
                        <a:rPr lang="en-US" sz="2000" noProof="0" dirty="0"/>
                        <a:t>“RAG starts where generative AI ends”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85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noProof="0" dirty="0"/>
                        <a:t>RAG Parts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noProof="0" dirty="0"/>
                        <a:t>Retriever:</a:t>
                      </a:r>
                      <a:r>
                        <a:rPr lang="en-US" sz="2000" noProof="0" dirty="0"/>
                        <a:t> Fetches relevant documents from external sources (e.g., Pinecone, Chroma, </a:t>
                      </a:r>
                      <a:r>
                        <a:rPr lang="en-US" sz="2000" noProof="0" dirty="0" err="1"/>
                        <a:t>LlamaIndex</a:t>
                      </a:r>
                      <a:r>
                        <a:rPr lang="en-US" sz="2000" noProof="0" dirty="0"/>
                        <a:t>, </a:t>
                      </a:r>
                      <a:r>
                        <a:rPr lang="en-US" sz="2000" noProof="0" dirty="0" err="1"/>
                        <a:t>Activeloop</a:t>
                      </a:r>
                      <a:r>
                        <a:rPr lang="en-US" sz="2000" noProof="0" dirty="0"/>
                        <a:t>)</a:t>
                      </a:r>
                      <a:br>
                        <a:rPr lang="en-US" sz="2000" noProof="0" dirty="0"/>
                      </a:br>
                      <a:r>
                        <a:rPr lang="en-US" sz="2000" b="1" noProof="0" dirty="0"/>
                        <a:t>Generator:</a:t>
                      </a:r>
                      <a:r>
                        <a:rPr lang="en-US" sz="2000" noProof="0" dirty="0"/>
                        <a:t> The LLM that uses the retrieved context to generate accurate answers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75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651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252E-D5C4-8336-AE5A-0607EB34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Agentic RAG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82A300-CF09-AD07-4656-201472FBD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6383150"/>
              </p:ext>
            </p:extLst>
          </p:nvPr>
        </p:nvGraphicFramePr>
        <p:xfrm>
          <a:off x="1190080" y="1805354"/>
          <a:ext cx="9811839" cy="43856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07123">
                  <a:extLst>
                    <a:ext uri="{9D8B030D-6E8A-4147-A177-3AD203B41FA5}">
                      <a16:colId xmlns:a16="http://schemas.microsoft.com/office/drawing/2014/main" val="1818581766"/>
                    </a:ext>
                  </a:extLst>
                </a:gridCol>
                <a:gridCol w="3162009">
                  <a:extLst>
                    <a:ext uri="{9D8B030D-6E8A-4147-A177-3AD203B41FA5}">
                      <a16:colId xmlns:a16="http://schemas.microsoft.com/office/drawing/2014/main" val="2902055256"/>
                    </a:ext>
                  </a:extLst>
                </a:gridCol>
                <a:gridCol w="4042707">
                  <a:extLst>
                    <a:ext uri="{9D8B030D-6E8A-4147-A177-3AD203B41FA5}">
                      <a16:colId xmlns:a16="http://schemas.microsoft.com/office/drawing/2014/main" val="1800696295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Aspect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Traditional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Agentic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886749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Core idea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Retrieve then generate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Agent decides how and when to retrieve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72236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Control flow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Fixed pipeline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Dynamic, decision-driven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01166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Retrieval steps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Single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Multiple, iterative retrievals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42725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Minimal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Explicit reasoning and planning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87591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Autonomy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4756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Tool usage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Retriever only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Retriever + tools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5817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Limited context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Short-term and long-term 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712032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Error handling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None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Reflection and self-correction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28803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Query refinement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Manual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Automatic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190076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Multi-source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Limited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Supported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6792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FAQ chatbot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noProof="0" dirty="0"/>
                        <a:t>Research assistant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448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988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BF56-3327-106A-F93C-13F8E7DD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Embedding and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6AB5-39D5-4CA3-B66F-18AA51539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noProof="0" dirty="0"/>
              <a:t>Embedding</a:t>
            </a:r>
            <a:r>
              <a:rPr lang="en-US" noProof="0" dirty="0"/>
              <a:t>: A technique to represent information (text, image, audio, video) as a list of numbers such that </a:t>
            </a:r>
            <a:r>
              <a:rPr lang="en-US" b="1" noProof="0" dirty="0"/>
              <a:t>similar items have vectors that are close to each other</a:t>
            </a:r>
            <a:r>
              <a:rPr lang="en-US" noProof="0" dirty="0"/>
              <a:t> in high-dimensional space</a:t>
            </a:r>
          </a:p>
          <a:p>
            <a:r>
              <a:rPr lang="en-US" noProof="0" dirty="0"/>
              <a:t>How? Convert information (text, image, audio, video) into a </a:t>
            </a:r>
            <a:r>
              <a:rPr lang="en-US" b="1" noProof="0" dirty="0"/>
              <a:t>vector </a:t>
            </a:r>
            <a:r>
              <a:rPr lang="en-US" noProof="0" dirty="0"/>
              <a:t>(list of numbers)</a:t>
            </a:r>
          </a:p>
          <a:p>
            <a:r>
              <a:rPr lang="en-US" noProof="0" dirty="0"/>
              <a:t>Example</a:t>
            </a:r>
          </a:p>
          <a:p>
            <a:pPr lvl="1"/>
            <a:r>
              <a:rPr lang="en-US" noProof="0" dirty="0"/>
              <a:t>Original text: “Cute dog”</a:t>
            </a:r>
          </a:p>
          <a:p>
            <a:pPr lvl="1"/>
            <a:r>
              <a:rPr lang="en-US" noProof="0" dirty="0"/>
              <a:t>Embedding: [0.02134, -0.00312, 0.01579, 0.09821, -0.04412, …]</a:t>
            </a:r>
          </a:p>
          <a:p>
            <a:r>
              <a:rPr lang="en-US" noProof="0" dirty="0"/>
              <a:t>The entire vector captures semantic meaning in a compressed way, i.e. individual numbers are not interpretable</a:t>
            </a:r>
          </a:p>
          <a:p>
            <a:r>
              <a:rPr lang="en-US" noProof="0" dirty="0"/>
              <a:t>Distances between embeddings reflect similarity</a:t>
            </a:r>
          </a:p>
          <a:p>
            <a:r>
              <a:rPr lang="en-US" noProof="0" dirty="0"/>
              <a:t>One Embedding = One Vector</a:t>
            </a:r>
          </a:p>
          <a:p>
            <a:r>
              <a:rPr lang="en-US" noProof="0" dirty="0"/>
              <a:t>How similar are two vectors? (1) Cosine Similarity, (2) Euclidean Distance</a:t>
            </a:r>
          </a:p>
        </p:txBody>
      </p:sp>
    </p:spTree>
    <p:extLst>
      <p:ext uri="{BB962C8B-B14F-4D97-AF65-F5344CB8AC3E}">
        <p14:creationId xmlns:p14="http://schemas.microsoft.com/office/powerpoint/2010/main" val="16595839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07F0-2657-7AB0-5FA2-169F8F8C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2D Vector Embeddings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55B4D-E811-AA00-4FF7-69E597D8B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CE2382-571C-137D-3A7F-CF087A88A4F3}"/>
              </a:ext>
            </a:extLst>
          </p:cNvPr>
          <p:cNvSpPr txBox="1"/>
          <p:nvPr/>
        </p:nvSpPr>
        <p:spPr>
          <a:xfrm>
            <a:off x="544530" y="2239766"/>
            <a:ext cx="38630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noProof="0" dirty="0">
                <a:solidFill>
                  <a:srgbClr val="0070C0"/>
                </a:solidFill>
              </a:rPr>
              <a:t>king		[4	5]</a:t>
            </a:r>
          </a:p>
          <a:p>
            <a:r>
              <a:rPr lang="en-US" sz="2000" b="1" noProof="0" dirty="0">
                <a:solidFill>
                  <a:srgbClr val="0070C0"/>
                </a:solidFill>
              </a:rPr>
              <a:t>man		[3	3.5]</a:t>
            </a:r>
          </a:p>
          <a:p>
            <a:r>
              <a:rPr lang="en-US" sz="2000" b="1" noProof="0" dirty="0">
                <a:solidFill>
                  <a:srgbClr val="0070C0"/>
                </a:solidFill>
              </a:rPr>
              <a:t>woman		[5	3]</a:t>
            </a:r>
          </a:p>
          <a:p>
            <a:endParaRPr lang="en-US" sz="2000" b="1" noProof="0" dirty="0"/>
          </a:p>
          <a:p>
            <a:r>
              <a:rPr lang="en-US" sz="2000" b="1" noProof="0" dirty="0">
                <a:solidFill>
                  <a:srgbClr val="FF0000"/>
                </a:solidFill>
              </a:rPr>
              <a:t>apple		[2.5	-2]</a:t>
            </a:r>
          </a:p>
          <a:p>
            <a:r>
              <a:rPr lang="en-US" sz="2000" b="1" noProof="0" dirty="0">
                <a:solidFill>
                  <a:srgbClr val="FF0000"/>
                </a:solidFill>
              </a:rPr>
              <a:t>banana		[2.5	-3]</a:t>
            </a:r>
          </a:p>
          <a:p>
            <a:r>
              <a:rPr lang="en-US" sz="2000" b="1" noProof="0" dirty="0">
                <a:solidFill>
                  <a:srgbClr val="FF0000"/>
                </a:solidFill>
              </a:rPr>
              <a:t>orange		[4	-2.5]</a:t>
            </a:r>
          </a:p>
          <a:p>
            <a:endParaRPr lang="en-US" sz="2000" b="1" noProof="0" dirty="0"/>
          </a:p>
          <a:p>
            <a:r>
              <a:rPr lang="en-US" sz="2000" b="1" noProof="0" dirty="0">
                <a:solidFill>
                  <a:srgbClr val="7030A0"/>
                </a:solidFill>
              </a:rPr>
              <a:t>football		[-3	4]</a:t>
            </a:r>
          </a:p>
          <a:p>
            <a:r>
              <a:rPr lang="en-US" sz="2000" b="1" noProof="0" dirty="0">
                <a:solidFill>
                  <a:srgbClr val="7030A0"/>
                </a:solidFill>
              </a:rPr>
              <a:t>golf		[-1.5	3]</a:t>
            </a:r>
          </a:p>
          <a:p>
            <a:r>
              <a:rPr lang="en-US" sz="2000" b="1" noProof="0" dirty="0">
                <a:solidFill>
                  <a:srgbClr val="7030A0"/>
                </a:solidFill>
              </a:rPr>
              <a:t>tennis		[-2	2]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CDB5E-A22D-DD1C-FA45-837C9A6FF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808" y="1949031"/>
            <a:ext cx="5448731" cy="410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43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D8142-0951-03E4-3ADD-CB65907D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Real World Need of AI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D708-4A67-B9ED-ACA6-31388599E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noProof="0" dirty="0"/>
              <a:t>Scale: Too much data, too many decisions – Humans cannot do it</a:t>
            </a:r>
          </a:p>
          <a:p>
            <a:pPr lvl="1"/>
            <a:r>
              <a:rPr lang="en-US" noProof="0" dirty="0"/>
              <a:t>Bank frauds, Cloud server management</a:t>
            </a:r>
          </a:p>
          <a:p>
            <a:r>
              <a:rPr lang="en-US" noProof="0" dirty="0"/>
              <a:t>Speed: Decisions must be instant</a:t>
            </a:r>
          </a:p>
          <a:p>
            <a:pPr lvl="1"/>
            <a:r>
              <a:rPr lang="en-US" noProof="0" dirty="0"/>
              <a:t>Stock trading, Network intrusion detection</a:t>
            </a:r>
          </a:p>
          <a:p>
            <a:r>
              <a:rPr lang="en-US" noProof="0" dirty="0"/>
              <a:t>24x7 operation: Humans need breaks – systems do not</a:t>
            </a:r>
          </a:p>
          <a:p>
            <a:pPr lvl="1"/>
            <a:r>
              <a:rPr lang="en-US" noProof="0" dirty="0"/>
              <a:t>Customer support, System monitoring</a:t>
            </a:r>
          </a:p>
          <a:p>
            <a:r>
              <a:rPr lang="en-US" noProof="0" dirty="0"/>
              <a:t>Complexity: Too many variables</a:t>
            </a:r>
          </a:p>
          <a:p>
            <a:pPr lvl="1"/>
            <a:r>
              <a:rPr lang="en-US" noProof="0" dirty="0"/>
              <a:t>Supply chain, Smart grids</a:t>
            </a:r>
          </a:p>
          <a:p>
            <a:r>
              <a:rPr lang="en-US" noProof="0" dirty="0"/>
              <a:t>Adaptability: Changing environment</a:t>
            </a:r>
          </a:p>
          <a:p>
            <a:pPr lvl="1"/>
            <a:r>
              <a:rPr lang="en-US" noProof="0" dirty="0"/>
              <a:t>Recommendation systems, Cyber attacks</a:t>
            </a:r>
          </a:p>
          <a:p>
            <a:r>
              <a:rPr lang="en-US" noProof="0" dirty="0"/>
              <a:t>Autonomy: Reduce human dependence</a:t>
            </a:r>
          </a:p>
          <a:p>
            <a:pPr lvl="1"/>
            <a:r>
              <a:rPr lang="en-US" noProof="0" dirty="0"/>
              <a:t>Auto-healing of cloud infrastructure, Robotic Process Automation (RPA)</a:t>
            </a:r>
          </a:p>
          <a:p>
            <a:r>
              <a:rPr lang="en-US" noProof="0" dirty="0"/>
              <a:t>Decision support: Not just automation</a:t>
            </a:r>
          </a:p>
          <a:p>
            <a:pPr lvl="1"/>
            <a:r>
              <a:rPr lang="en-US" noProof="0" dirty="0"/>
              <a:t>Diagnostic agents for doctors, Investment agents for investment managers</a:t>
            </a:r>
          </a:p>
        </p:txBody>
      </p:sp>
    </p:spTree>
    <p:extLst>
      <p:ext uri="{BB962C8B-B14F-4D97-AF65-F5344CB8AC3E}">
        <p14:creationId xmlns:p14="http://schemas.microsoft.com/office/powerpoint/2010/main" val="2217710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075-07D7-F4D1-4EE1-98A4984C8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Cosine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1D519-B2D3-EDF5-3ECA-10D04E07A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Imagine two arrows starting from the same point</a:t>
            </a:r>
          </a:p>
          <a:p>
            <a:endParaRPr lang="en-US" b="1" noProof="0" dirty="0"/>
          </a:p>
          <a:p>
            <a:endParaRPr lang="en-US" b="1" noProof="0" dirty="0"/>
          </a:p>
          <a:p>
            <a:endParaRPr lang="en-US" b="1" noProof="0" dirty="0"/>
          </a:p>
          <a:p>
            <a:r>
              <a:rPr lang="en-US" b="1" noProof="0" dirty="0"/>
              <a:t>Cosine similarity</a:t>
            </a:r>
            <a:r>
              <a:rPr lang="en-US" noProof="0" dirty="0"/>
              <a:t>: Measures how aligned two vectors are, not how far apart they are</a:t>
            </a:r>
          </a:p>
          <a:p>
            <a:r>
              <a:rPr lang="en-US" noProof="0" dirty="0"/>
              <a:t>Answers questions: Do these vectors point in the same semantic direction?</a:t>
            </a:r>
          </a:p>
          <a:p>
            <a:endParaRPr lang="en-US" noProof="0" dirty="0"/>
          </a:p>
          <a:p>
            <a:endParaRPr lang="en-US" noProof="0" dirty="0"/>
          </a:p>
          <a:p>
            <a:pPr lvl="1"/>
            <a:endParaRPr lang="en-US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56B22A-0F67-FB31-7A17-44EEA5BEF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382876"/>
              </p:ext>
            </p:extLst>
          </p:nvPr>
        </p:nvGraphicFramePr>
        <p:xfrm>
          <a:off x="538055" y="2317839"/>
          <a:ext cx="10727913" cy="146304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3195444">
                  <a:extLst>
                    <a:ext uri="{9D8B030D-6E8A-4147-A177-3AD203B41FA5}">
                      <a16:colId xmlns:a16="http://schemas.microsoft.com/office/drawing/2014/main" val="2249215426"/>
                    </a:ext>
                  </a:extLst>
                </a:gridCol>
                <a:gridCol w="2585971">
                  <a:extLst>
                    <a:ext uri="{9D8B030D-6E8A-4147-A177-3AD203B41FA5}">
                      <a16:colId xmlns:a16="http://schemas.microsoft.com/office/drawing/2014/main" val="1331609269"/>
                    </a:ext>
                  </a:extLst>
                </a:gridCol>
                <a:gridCol w="2685432">
                  <a:extLst>
                    <a:ext uri="{9D8B030D-6E8A-4147-A177-3AD203B41FA5}">
                      <a16:colId xmlns:a16="http://schemas.microsoft.com/office/drawing/2014/main" val="914545434"/>
                    </a:ext>
                  </a:extLst>
                </a:gridCol>
                <a:gridCol w="2261066">
                  <a:extLst>
                    <a:ext uri="{9D8B030D-6E8A-4147-A177-3AD203B41FA5}">
                      <a16:colId xmlns:a16="http://schemas.microsoft.com/office/drawing/2014/main" val="12813843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Vector Direction Relationship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Intuitive 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Angle Between Vectors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Cosine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666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Pointing in the same direction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Very similar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365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Pointing at right angles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Unrelated / Orthogonal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90°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395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Pointing in opposite directions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Opposites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180°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−1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999605"/>
                  </a:ext>
                </a:extLst>
              </a:tr>
            </a:tbl>
          </a:graphicData>
        </a:graphic>
      </p:graphicFrame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B73260E2-022A-241C-1B6F-D3388FCE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637" y="493516"/>
            <a:ext cx="3858163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93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37468-FAE7-1107-C8E7-42FF5AD3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Euclidean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296A9-561D-A1AA-84BC-A9257E32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Think of vectors as points</a:t>
            </a:r>
          </a:p>
          <a:p>
            <a:r>
              <a:rPr lang="en-US" b="1" noProof="0" dirty="0"/>
              <a:t>Euclidean distance</a:t>
            </a:r>
            <a:r>
              <a:rPr lang="en-US" noProof="0" dirty="0"/>
              <a:t> measures</a:t>
            </a:r>
          </a:p>
          <a:p>
            <a:pPr lvl="1"/>
            <a:r>
              <a:rPr lang="en-US" noProof="0" dirty="0"/>
              <a:t>Physical distance</a:t>
            </a:r>
          </a:p>
          <a:p>
            <a:pPr lvl="1"/>
            <a:r>
              <a:rPr lang="en-US" noProof="0" dirty="0"/>
              <a:t>Geometric closeness</a:t>
            </a:r>
          </a:p>
          <a:p>
            <a:r>
              <a:rPr lang="en-US" noProof="0" dirty="0"/>
              <a:t>Works exactly like measuring distance in a map</a:t>
            </a:r>
          </a:p>
          <a:p>
            <a:r>
              <a:rPr lang="en-US" noProof="0" dirty="0"/>
              <a:t>Less distance = More similar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1BA9AE-AD52-FD2D-9031-E11EDBCB9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308256"/>
              </p:ext>
            </p:extLst>
          </p:nvPr>
        </p:nvGraphicFramePr>
        <p:xfrm>
          <a:off x="1026664" y="4664075"/>
          <a:ext cx="10515600" cy="182880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5808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23035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52124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Euclidean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Cosine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662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Measures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Straight-line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Angle between vectors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557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Sensitive to magnitude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77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Semantic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Sometimes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Best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53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Used in NLP 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Rarely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749"/>
                  </a:ext>
                </a:extLst>
              </a:tr>
            </a:tbl>
          </a:graphicData>
        </a:graphic>
      </p:graphicFrame>
      <p:pic>
        <p:nvPicPr>
          <p:cNvPr id="6" name="Picture 5" descr="A black square and square symbol&#10;&#10;AI-generated content may be incorrect.">
            <a:extLst>
              <a:ext uri="{FF2B5EF4-FFF2-40B4-BE49-F238E27FC236}">
                <a16:creationId xmlns:a16="http://schemas.microsoft.com/office/drawing/2014/main" id="{F84EB7CE-8694-6505-B106-65FF51352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50" y="2139012"/>
            <a:ext cx="4105848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61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8E8C-3D4C-A514-DFA0-ECD3E8A7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Why Cosine Similarity is Better in NLP?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A0D0-4A74-7C9E-D68E-A459DBE45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In NLP, we care about </a:t>
            </a:r>
            <a:r>
              <a:rPr lang="en-US" i="1" noProof="0" dirty="0"/>
              <a:t>meaning direction</a:t>
            </a:r>
            <a:r>
              <a:rPr lang="en-US" noProof="0" dirty="0"/>
              <a:t>, not </a:t>
            </a:r>
            <a:r>
              <a:rPr lang="en-US" i="1" noProof="0" dirty="0"/>
              <a:t>sentence size</a:t>
            </a:r>
          </a:p>
          <a:p>
            <a:endParaRPr lang="en-US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36F127-25F5-3C93-003B-13A9C45F8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301217"/>
              </p:ext>
            </p:extLst>
          </p:nvPr>
        </p:nvGraphicFramePr>
        <p:xfrm>
          <a:off x="903154" y="2306456"/>
          <a:ext cx="10385692" cy="439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9802">
                  <a:extLst>
                    <a:ext uri="{9D8B030D-6E8A-4147-A177-3AD203B41FA5}">
                      <a16:colId xmlns:a16="http://schemas.microsoft.com/office/drawing/2014/main" val="466526587"/>
                    </a:ext>
                  </a:extLst>
                </a:gridCol>
                <a:gridCol w="7775890">
                  <a:extLst>
                    <a:ext uri="{9D8B030D-6E8A-4147-A177-3AD203B41FA5}">
                      <a16:colId xmlns:a16="http://schemas.microsoft.com/office/drawing/2014/main" val="2036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Step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617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1) What Embedding actually 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noProof="0" dirty="0">
                          <a:solidFill>
                            <a:schemeClr val="tx1"/>
                          </a:solidFill>
                        </a:rPr>
                        <a:t>An NLP embedding vector model contains:</a:t>
                      </a:r>
                      <a:br>
                        <a:rPr lang="en-US" b="0" noProof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600" b="0" noProof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   Direction = Meaning</a:t>
                      </a:r>
                      <a:br>
                        <a:rPr lang="en-US" sz="1600" b="0" noProof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</a:br>
                      <a:r>
                        <a:rPr lang="en-US" sz="1600" b="0" noProof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   Length (Magnitude) = How much information / How verbose</a:t>
                      </a:r>
                      <a:br>
                        <a:rPr lang="en-US" sz="1600" b="0" noProof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</a:br>
                      <a:r>
                        <a:rPr lang="en-US" b="0" noProof="0" dirty="0">
                          <a:solidFill>
                            <a:schemeClr val="tx1"/>
                          </a:solidFill>
                        </a:rPr>
                        <a:t>Think of vectors like arrows:</a:t>
                      </a:r>
                      <a:br>
                        <a:rPr lang="en-US" b="0" noProof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b="0" noProof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Same direction = Same meaning</a:t>
                      </a:r>
                      <a:br>
                        <a:rPr lang="en-US" sz="1600" b="0" kern="1200" noProof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</a:b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   Longer arrow = More words / emphasis / 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4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2) What Euclidean Distance actually measures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Euclidean Distance answers: </a:t>
                      </a: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How far apart are the arrow tips</a:t>
                      </a:r>
                      <a:br>
                        <a:rPr lang="en-US" noProof="0" dirty="0"/>
                      </a:br>
                      <a:r>
                        <a:rPr lang="en-US" noProof="0" dirty="0"/>
                        <a:t>Summary: It cares about length and absolute path, not direction</a:t>
                      </a:r>
                      <a:br>
                        <a:rPr lang="en-US" noProof="0" dirty="0"/>
                      </a:br>
                      <a:r>
                        <a:rPr lang="en-US" noProof="0" dirty="0"/>
                        <a:t>Problem for NLP: </a:t>
                      </a:r>
                      <a:r>
                        <a:rPr lang="en-US" b="1" noProof="0" dirty="0">
                          <a:solidFill>
                            <a:srgbClr val="FF0000"/>
                          </a:solidFill>
                        </a:rPr>
                        <a:t>Two sentences with the same meaning but different lengths end up far apart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16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3) NLP 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Sentence A (Short): Apply for Loan</a:t>
                      </a:r>
                      <a:br>
                        <a:rPr lang="en-US" noProof="0" dirty="0"/>
                      </a:br>
                      <a:r>
                        <a:rPr lang="en-US" noProof="0" dirty="0"/>
                        <a:t>Sentence B (Long): I would like to apply for a personal loan as soon as possible</a:t>
                      </a:r>
                    </a:p>
                    <a:p>
                      <a:r>
                        <a:rPr lang="en-US" noProof="0" dirty="0"/>
                        <a:t>Result: Euclidean Distance between them is large, so the model thinks they are “different”, which is a mistake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404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401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47FF-D1B0-FE1C-7F29-B911F94F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Euclidean Distance vs Cosine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DD188-0887-7B3F-6392-7AFCD93B0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Basic difference: Magnitude versus Direction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648915-B83B-E259-0874-3C802D65D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10814"/>
              </p:ext>
            </p:extLst>
          </p:nvPr>
        </p:nvGraphicFramePr>
        <p:xfrm>
          <a:off x="1403010" y="2412611"/>
          <a:ext cx="8212732" cy="109728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4106366">
                  <a:extLst>
                    <a:ext uri="{9D8B030D-6E8A-4147-A177-3AD203B41FA5}">
                      <a16:colId xmlns:a16="http://schemas.microsoft.com/office/drawing/2014/main" val="4103067052"/>
                    </a:ext>
                  </a:extLst>
                </a:gridCol>
                <a:gridCol w="4106366">
                  <a:extLst>
                    <a:ext uri="{9D8B030D-6E8A-4147-A177-3AD203B41FA5}">
                      <a16:colId xmlns:a16="http://schemas.microsoft.com/office/drawing/2014/main" val="2465389326"/>
                    </a:ext>
                  </a:extLst>
                </a:gridCol>
              </a:tblGrid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Metric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What it measures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229449"/>
                  </a:ext>
                </a:extLst>
              </a:tr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Euclidean distance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How far apart two vectors are in 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42558"/>
                  </a:ext>
                </a:extLst>
              </a:tr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noProof="0" dirty="0"/>
                        <a:t>Cosine distance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How different their directions (angles) 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011846"/>
                  </a:ext>
                </a:extLst>
              </a:tr>
            </a:tbl>
          </a:graphicData>
        </a:graphic>
      </p:graphicFrame>
      <p:pic>
        <p:nvPicPr>
          <p:cNvPr id="6" name="Picture 5" descr="A black number with a white background&#10;&#10;AI-generated content may be incorrect.">
            <a:extLst>
              <a:ext uri="{FF2B5EF4-FFF2-40B4-BE49-F238E27FC236}">
                <a16:creationId xmlns:a16="http://schemas.microsoft.com/office/drawing/2014/main" id="{D2F560C9-F208-E910-3ACC-C2A397F04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50" y="3644828"/>
            <a:ext cx="3724795" cy="714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6B1E16-D28D-D6E8-0BF5-462E29C46C13}"/>
              </a:ext>
            </a:extLst>
          </p:cNvPr>
          <p:cNvSpPr txBox="1"/>
          <p:nvPr/>
        </p:nvSpPr>
        <p:spPr>
          <a:xfrm>
            <a:off x="279206" y="4641802"/>
            <a:ext cx="3336513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/>
              <a:t>Same direction, different length</a:t>
            </a:r>
          </a:p>
          <a:p>
            <a:r>
              <a:rPr lang="en-US" sz="1400" noProof="0" dirty="0"/>
              <a:t>A = (10, 10)</a:t>
            </a:r>
          </a:p>
          <a:p>
            <a:r>
              <a:rPr lang="en-US" sz="1400" noProof="0" dirty="0"/>
              <a:t>B = (1, 1)</a:t>
            </a:r>
          </a:p>
          <a:p>
            <a:endParaRPr lang="en-US" sz="1400" noProof="0" dirty="0"/>
          </a:p>
          <a:p>
            <a:r>
              <a:rPr lang="en-US" sz="1400" noProof="0" dirty="0"/>
              <a:t>Cosine similarity ≈ 1.0  (same meaning)</a:t>
            </a:r>
          </a:p>
          <a:p>
            <a:r>
              <a:rPr lang="en-US" sz="1400" noProof="0" dirty="0"/>
              <a:t>Euclidean distance = large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05B45-B608-FC33-2BF4-2C2BFD9B4203}"/>
              </a:ext>
            </a:extLst>
          </p:cNvPr>
          <p:cNvSpPr txBox="1"/>
          <p:nvPr/>
        </p:nvSpPr>
        <p:spPr>
          <a:xfrm>
            <a:off x="3677377" y="4641801"/>
            <a:ext cx="3393518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400" noProof="0" dirty="0"/>
              <a:t>Different direction, same length</a:t>
            </a:r>
          </a:p>
          <a:p>
            <a:r>
              <a:rPr lang="en-US" sz="1400" noProof="0" dirty="0"/>
              <a:t>A = (10, 0)</a:t>
            </a:r>
          </a:p>
          <a:p>
            <a:r>
              <a:rPr lang="en-US" sz="1400" noProof="0" dirty="0"/>
              <a:t>B = (0, 10)</a:t>
            </a:r>
          </a:p>
          <a:p>
            <a:endParaRPr lang="en-US" sz="1400" noProof="0" dirty="0"/>
          </a:p>
          <a:p>
            <a:r>
              <a:rPr lang="en-US" sz="1400" noProof="0" dirty="0"/>
              <a:t>Cosine similarity = 0</a:t>
            </a:r>
          </a:p>
          <a:p>
            <a:r>
              <a:rPr lang="en-US" sz="1400" noProof="0" dirty="0"/>
              <a:t>Euclidean distance = same as earlier case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FEAE3D5-D5B6-8A2B-26DB-41A88DBEF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298812"/>
              </p:ext>
            </p:extLst>
          </p:nvPr>
        </p:nvGraphicFramePr>
        <p:xfrm>
          <a:off x="7169053" y="4117340"/>
          <a:ext cx="4893378" cy="2194560"/>
        </p:xfrm>
        <a:graphic>
          <a:graphicData uri="http://schemas.openxmlformats.org/drawingml/2006/table">
            <a:tbl>
              <a:tblPr firstRow="1">
                <a:tableStyleId>{10A1B5D5-9B99-4C35-A422-299274C87663}</a:tableStyleId>
              </a:tblPr>
              <a:tblGrid>
                <a:gridCol w="2446689">
                  <a:extLst>
                    <a:ext uri="{9D8B030D-6E8A-4147-A177-3AD203B41FA5}">
                      <a16:colId xmlns:a16="http://schemas.microsoft.com/office/drawing/2014/main" val="502193156"/>
                    </a:ext>
                  </a:extLst>
                </a:gridCol>
                <a:gridCol w="2446689">
                  <a:extLst>
                    <a:ext uri="{9D8B030D-6E8A-4147-A177-3AD203B41FA5}">
                      <a16:colId xmlns:a16="http://schemas.microsoft.com/office/drawing/2014/main" val="3404407461"/>
                    </a:ext>
                  </a:extLst>
                </a:gridCol>
              </a:tblGrid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Vector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633673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534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FAISS (NLP)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Cosine / Inner 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12908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Pinecone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09197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 err="1"/>
                        <a:t>Weaviate</a:t>
                      </a:r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3297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OpenAI embeddings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471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298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2577-4FCA-2B5B-75A2-6EF20E37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99F20-261E-01AA-8587-1DC2FBB9C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Basics of Cosine Similarity and Euclidean Distance -&gt; C:\code\agenticai_realpage\module_2\2_langchain_basic_rag_cosine_euclidean_1.py</a:t>
            </a:r>
          </a:p>
          <a:p>
            <a:endParaRPr lang="en-US" noProof="0" dirty="0"/>
          </a:p>
          <a:p>
            <a:r>
              <a:rPr lang="en-US" noProof="0" dirty="0"/>
              <a:t>Why Cosine Similarity is better -&gt;</a:t>
            </a:r>
          </a:p>
          <a:p>
            <a:r>
              <a:rPr lang="en-US" noProof="0" dirty="0"/>
              <a:t>C:\code\agenticai_realpage\module_2\2_langchain_basic_rag_cosine_euclidean_1.py</a:t>
            </a:r>
          </a:p>
        </p:txBody>
      </p:sp>
    </p:spTree>
    <p:extLst>
      <p:ext uri="{BB962C8B-B14F-4D97-AF65-F5344CB8AC3E}">
        <p14:creationId xmlns:p14="http://schemas.microsoft.com/office/powerpoint/2010/main" val="1419042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2483-733E-1D77-FD01-F2B28F00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Embedding Models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D0D3CE-A3AB-EA5C-D6B1-120BEDDF10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8541769"/>
              </p:ext>
            </p:extLst>
          </p:nvPr>
        </p:nvGraphicFramePr>
        <p:xfrm>
          <a:off x="407757" y="1539439"/>
          <a:ext cx="5688243" cy="3921414"/>
        </p:xfrm>
        <a:graphic>
          <a:graphicData uri="http://schemas.openxmlformats.org/drawingml/2006/table">
            <a:tbl>
              <a:tblPr/>
              <a:tblGrid>
                <a:gridCol w="1632774">
                  <a:extLst>
                    <a:ext uri="{9D8B030D-6E8A-4147-A177-3AD203B41FA5}">
                      <a16:colId xmlns:a16="http://schemas.microsoft.com/office/drawing/2014/main" val="1390387603"/>
                    </a:ext>
                  </a:extLst>
                </a:gridCol>
                <a:gridCol w="2159388">
                  <a:extLst>
                    <a:ext uri="{9D8B030D-6E8A-4147-A177-3AD203B41FA5}">
                      <a16:colId xmlns:a16="http://schemas.microsoft.com/office/drawing/2014/main" val="3076517147"/>
                    </a:ext>
                  </a:extLst>
                </a:gridCol>
                <a:gridCol w="1896081">
                  <a:extLst>
                    <a:ext uri="{9D8B030D-6E8A-4147-A177-3AD203B41FA5}">
                      <a16:colId xmlns:a16="http://schemas.microsoft.com/office/drawing/2014/main" val="363035085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Concept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Meaning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Example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193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Embedding Model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An AI model that creates these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OpenAI “text-embedding-3-small”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89770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Dimension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How many numbers are in each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1536 numbers, 3072 numbers, etc.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70925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Similarity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How close two vectors are in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“cat” vector ≈ “kitten”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25288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Distance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Mathematical gap between two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Small distance → similar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81604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Vector Space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The “map” where all vectors live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Similar ideas group together in space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42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noProof="0" dirty="0"/>
                        <a:t>Use Cases</a:t>
                      </a:r>
                      <a:endParaRPr lang="en-US" sz="1600" noProof="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What embeddings are used for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noProof="0" dirty="0"/>
                        <a:t>Search, recommendations, clustering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3023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C2D044-9963-04C0-EA99-518A4DE60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39637"/>
              </p:ext>
            </p:extLst>
          </p:nvPr>
        </p:nvGraphicFramePr>
        <p:xfrm>
          <a:off x="6261776" y="47824"/>
          <a:ext cx="5688244" cy="6691284"/>
        </p:xfrm>
        <a:graphic>
          <a:graphicData uri="http://schemas.openxmlformats.org/drawingml/2006/table">
            <a:tbl>
              <a:tblPr/>
              <a:tblGrid>
                <a:gridCol w="1422061">
                  <a:extLst>
                    <a:ext uri="{9D8B030D-6E8A-4147-A177-3AD203B41FA5}">
                      <a16:colId xmlns:a16="http://schemas.microsoft.com/office/drawing/2014/main" val="3970765475"/>
                    </a:ext>
                  </a:extLst>
                </a:gridCol>
                <a:gridCol w="1422061">
                  <a:extLst>
                    <a:ext uri="{9D8B030D-6E8A-4147-A177-3AD203B41FA5}">
                      <a16:colId xmlns:a16="http://schemas.microsoft.com/office/drawing/2014/main" val="3422802436"/>
                    </a:ext>
                  </a:extLst>
                </a:gridCol>
                <a:gridCol w="1833172">
                  <a:extLst>
                    <a:ext uri="{9D8B030D-6E8A-4147-A177-3AD203B41FA5}">
                      <a16:colId xmlns:a16="http://schemas.microsoft.com/office/drawing/2014/main" val="2601774014"/>
                    </a:ext>
                  </a:extLst>
                </a:gridCol>
                <a:gridCol w="1010950">
                  <a:extLst>
                    <a:ext uri="{9D8B030D-6E8A-4147-A177-3AD203B41FA5}">
                      <a16:colId xmlns:a16="http://schemas.microsoft.com/office/drawing/2014/main" val="3731772983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Model Name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Provider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Key Features (Simple Words)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Typical Dimensions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8365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text-embedding-3-small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Fast, cheap, good for search and clustering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1536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58739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text-embedding-3-large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Highest accuracy, best semantic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3072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38943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all-MiniLM-L6-v2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Very fast, small, good for local use; widely used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05189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all-mpnet-base-v2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High quality semantic search; great balance of speed + accuracy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3763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 err="1"/>
                        <a:t>bge</a:t>
                      </a:r>
                      <a:r>
                        <a:rPr lang="en-US" sz="1400" b="1" noProof="0" dirty="0"/>
                        <a:t>-small-</a:t>
                      </a:r>
                      <a:r>
                        <a:rPr lang="en-US" sz="1400" b="1" noProof="0" dirty="0" err="1"/>
                        <a:t>en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Very fast, optimized for retrieval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0834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 err="1"/>
                        <a:t>bge</a:t>
                      </a:r>
                      <a:r>
                        <a:rPr lang="en-US" sz="1400" b="1" noProof="0" dirty="0"/>
                        <a:t>-base-</a:t>
                      </a:r>
                      <a:r>
                        <a:rPr lang="en-US" sz="1400" b="1" noProof="0" dirty="0" err="1"/>
                        <a:t>en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Strong semantic retrieval; good general-purpose model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03251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 err="1"/>
                        <a:t>bge</a:t>
                      </a:r>
                      <a:r>
                        <a:rPr lang="en-US" sz="1400" b="1" noProof="0" dirty="0"/>
                        <a:t>-large-</a:t>
                      </a:r>
                      <a:r>
                        <a:rPr lang="en-US" sz="1400" b="1" noProof="0" dirty="0" err="1"/>
                        <a:t>en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Very high accuracy; heavier to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1024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268837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e5-small-v2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Lightweight; very good for embeddings in search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214522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e5-base-v2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Strong performance for retrieval, question–answering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097801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noProof="0" dirty="0"/>
                        <a:t>instructor-xl</a:t>
                      </a:r>
                      <a:endParaRPr lang="en-US" sz="14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Hugging Face (HKU + Meta)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Instruction-based embeddings (you can tell the model what to focus on)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noProof="0" dirty="0"/>
                        <a:t>768 / 1024+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9781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FDA8E1-DEC4-4B78-1556-4330375A08FD}"/>
              </a:ext>
            </a:extLst>
          </p:cNvPr>
          <p:cNvSpPr txBox="1"/>
          <p:nvPr/>
        </p:nvSpPr>
        <p:spPr>
          <a:xfrm>
            <a:off x="241980" y="5786547"/>
            <a:ext cx="143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“Cute dog”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7011E-0468-5094-4768-19F6D917D739}"/>
              </a:ext>
            </a:extLst>
          </p:cNvPr>
          <p:cNvSpPr txBox="1"/>
          <p:nvPr/>
        </p:nvSpPr>
        <p:spPr>
          <a:xfrm>
            <a:off x="2792061" y="5786547"/>
            <a:ext cx="330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[0.02134, -0.00312, 0.01579, …]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72117C-476B-3794-2671-D21C5CB7AB64}"/>
              </a:ext>
            </a:extLst>
          </p:cNvPr>
          <p:cNvCxnSpPr>
            <a:cxnSpLocks/>
          </p:cNvCxnSpPr>
          <p:nvPr/>
        </p:nvCxnSpPr>
        <p:spPr>
          <a:xfrm>
            <a:off x="1575190" y="5789729"/>
            <a:ext cx="1119149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4A045D-A6C8-0837-FABA-450DE0BFDB12}"/>
              </a:ext>
            </a:extLst>
          </p:cNvPr>
          <p:cNvSpPr txBox="1"/>
          <p:nvPr/>
        </p:nvSpPr>
        <p:spPr>
          <a:xfrm>
            <a:off x="1517020" y="5915205"/>
            <a:ext cx="1275041" cy="646331"/>
          </a:xfrm>
          <a:prstGeom prst="rect">
            <a:avLst/>
          </a:prstGeom>
          <a:solidFill>
            <a:srgbClr val="00B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Embedding model</a:t>
            </a:r>
          </a:p>
        </p:txBody>
      </p:sp>
    </p:spTree>
    <p:extLst>
      <p:ext uri="{BB962C8B-B14F-4D97-AF65-F5344CB8AC3E}">
        <p14:creationId xmlns:p14="http://schemas.microsoft.com/office/powerpoint/2010/main" val="719596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311E-19A9-9157-848A-D5C52B4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Vector Databases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6A4EAD-DA98-4957-F0AA-1F14258A3F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3219574"/>
              </p:ext>
            </p:extLst>
          </p:nvPr>
        </p:nvGraphicFramePr>
        <p:xfrm>
          <a:off x="642174" y="1430932"/>
          <a:ext cx="10396622" cy="4746033"/>
        </p:xfrm>
        <a:graphic>
          <a:graphicData uri="http://schemas.openxmlformats.org/drawingml/2006/table">
            <a:tbl>
              <a:tblPr/>
              <a:tblGrid>
                <a:gridCol w="1422938">
                  <a:extLst>
                    <a:ext uri="{9D8B030D-6E8A-4147-A177-3AD203B41FA5}">
                      <a16:colId xmlns:a16="http://schemas.microsoft.com/office/drawing/2014/main" val="31246044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651605982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1738029044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4809307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4219440020"/>
                    </a:ext>
                  </a:extLst>
                </a:gridCol>
              </a:tblGrid>
              <a:tr h="2920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Vector DB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Type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Best For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Pros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Cons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15476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 err="1"/>
                        <a:t>ChromaDB</a:t>
                      </a:r>
                      <a:endParaRPr lang="en-US" sz="1300" noProof="0" dirty="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Local / Embedded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Small–medium apps, notebooks, prototyping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Easy to use, local persistence, Python-friendly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Not ideal for very large scale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076748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FAISS</a:t>
                      </a:r>
                      <a:endParaRPr lang="en-US" sz="1300" noProof="0" dirty="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Library (not a DB)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Fast similarity search inside apps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Very fast, offline, highly optimized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No metadata store, no server mode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261837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Pinecone</a:t>
                      </a:r>
                      <a:endParaRPr lang="en-US" sz="1300" noProof="0" dirty="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Fully-Managed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Production-grade large-scale search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Scalable, high availability, no infra needed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Paid, cloud-only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04631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 err="1"/>
                        <a:t>Weaviate</a:t>
                      </a:r>
                      <a:endParaRPr lang="en-US" sz="1300" noProof="0" dirty="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Semantic search with metadata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Hybrid search, schema, </a:t>
                      </a:r>
                      <a:r>
                        <a:rPr lang="en-US" sz="1300" noProof="0" dirty="0" err="1"/>
                        <a:t>GraphQL</a:t>
                      </a:r>
                      <a:r>
                        <a:rPr lang="en-US" sz="1300" noProof="0" dirty="0"/>
                        <a:t>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More complex setup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453382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Milvus</a:t>
                      </a:r>
                      <a:endParaRPr lang="en-US" sz="1300" noProof="0" dirty="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Heavy workloads, millions of vectors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Highly scalable, rich index options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Requires infrastructure management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461763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 err="1"/>
                        <a:t>Qdrant</a:t>
                      </a:r>
                      <a:endParaRPr lang="en-US" sz="1300" noProof="0" dirty="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Production apps with filters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Fast, good filtering, simple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Slightly heavier setup locally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043487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noProof="0" dirty="0"/>
                        <a:t>Redis Vector Store</a:t>
                      </a:r>
                      <a:endParaRPr lang="en-US" sz="1300" noProof="0" dirty="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Add-on to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Apps already using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Fast, real-time similarity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noProof="0" dirty="0"/>
                        <a:t>Requires Redis, not specialized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37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624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0FB4-4DD7-5479-A5D7-8C0DE9822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noProof="0" dirty="0"/>
              <a:t>Vector Database (Code: C:\code\agenticai_realpage\module_2\2_langchain_vector_db_chroma.py</a:t>
            </a:r>
            <a:br>
              <a:rPr lang="en-US" sz="2400" noProof="0" dirty="0"/>
            </a:br>
            <a:r>
              <a:rPr lang="en-US" sz="2400" noProof="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A7920-A756-1681-0F14-76CA8370E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3B418C08-F121-9F58-A1F8-592E5AC26F1A}"/>
              </a:ext>
            </a:extLst>
          </p:cNvPr>
          <p:cNvSpPr/>
          <p:nvPr/>
        </p:nvSpPr>
        <p:spPr>
          <a:xfrm>
            <a:off x="1027417" y="4001294"/>
            <a:ext cx="636996" cy="580556"/>
          </a:xfrm>
          <a:prstGeom prst="flowChartMultidocumen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79C24E9-BA9C-F7A1-FCDD-BAA9A2987A47}"/>
              </a:ext>
            </a:extLst>
          </p:cNvPr>
          <p:cNvSpPr/>
          <p:nvPr/>
        </p:nvSpPr>
        <p:spPr>
          <a:xfrm>
            <a:off x="2301413" y="2433602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E7C07F5A-4F6B-267E-70D5-47FB2196583A}"/>
              </a:ext>
            </a:extLst>
          </p:cNvPr>
          <p:cNvSpPr/>
          <p:nvPr/>
        </p:nvSpPr>
        <p:spPr>
          <a:xfrm>
            <a:off x="2301413" y="3161577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A9D6E1BD-9CBC-7E55-2034-F8939DD76196}"/>
              </a:ext>
            </a:extLst>
          </p:cNvPr>
          <p:cNvSpPr/>
          <p:nvPr/>
        </p:nvSpPr>
        <p:spPr>
          <a:xfrm>
            <a:off x="2301412" y="4877139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A8520-7AE5-2A3E-509B-EFDCC409C38F}"/>
              </a:ext>
            </a:extLst>
          </p:cNvPr>
          <p:cNvSpPr txBox="1"/>
          <p:nvPr/>
        </p:nvSpPr>
        <p:spPr>
          <a:xfrm>
            <a:off x="2301412" y="4001294"/>
            <a:ext cx="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. . 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9F155F-74D3-80E9-827B-D9CA431857B3}"/>
              </a:ext>
            </a:extLst>
          </p:cNvPr>
          <p:cNvCxnSpPr>
            <a:stCxn id="4" idx="0"/>
          </p:cNvCxnSpPr>
          <p:nvPr/>
        </p:nvCxnSpPr>
        <p:spPr>
          <a:xfrm flipV="1">
            <a:off x="1389738" y="2671281"/>
            <a:ext cx="28096" cy="13300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6112F3-77FC-6184-C4F8-5E4F18AA1694}"/>
              </a:ext>
            </a:extLst>
          </p:cNvPr>
          <p:cNvCxnSpPr>
            <a:cxnSpLocks/>
          </p:cNvCxnSpPr>
          <p:nvPr/>
        </p:nvCxnSpPr>
        <p:spPr>
          <a:xfrm>
            <a:off x="1417834" y="2671281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1945D-B672-70B7-0066-29C3D22F97E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403786" y="3451855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489D27-8F73-BF7D-4DB7-3BACDC273910}"/>
              </a:ext>
            </a:extLst>
          </p:cNvPr>
          <p:cNvCxnSpPr>
            <a:cxnSpLocks/>
          </p:cNvCxnSpPr>
          <p:nvPr/>
        </p:nvCxnSpPr>
        <p:spPr>
          <a:xfrm flipH="1" flipV="1">
            <a:off x="1405848" y="4502410"/>
            <a:ext cx="11986" cy="6795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EB39A4-04DD-D1D5-C854-0D082D83A17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417834" y="5167417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7E5DA5A-7213-9D50-86AE-0909F1652DEA}"/>
              </a:ext>
            </a:extLst>
          </p:cNvPr>
          <p:cNvSpPr txBox="1"/>
          <p:nvPr/>
        </p:nvSpPr>
        <p:spPr>
          <a:xfrm>
            <a:off x="3836029" y="2496253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30BA33-1535-0812-1BD9-8DB2795D4EF4}"/>
              </a:ext>
            </a:extLst>
          </p:cNvPr>
          <p:cNvSpPr txBox="1"/>
          <p:nvPr/>
        </p:nvSpPr>
        <p:spPr>
          <a:xfrm>
            <a:off x="3836029" y="3276163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7347B3-DD2A-A350-1611-C26E437415D4}"/>
              </a:ext>
            </a:extLst>
          </p:cNvPr>
          <p:cNvSpPr txBox="1"/>
          <p:nvPr/>
        </p:nvSpPr>
        <p:spPr>
          <a:xfrm>
            <a:off x="3830038" y="5014580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>
                <a:solidFill>
                  <a:schemeClr val="bg1"/>
                </a:solidFill>
              </a:rPr>
              <a:t>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4DC618-76D2-A560-AC2A-681150577B95}"/>
                  </a:ext>
                </a:extLst>
              </p:cNvPr>
              <p:cNvSpPr txBox="1"/>
              <p:nvPr/>
            </p:nvSpPr>
            <p:spPr>
              <a:xfrm>
                <a:off x="6305766" y="2503889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𝟎𝟓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𝟎𝟗𝟓𝟓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𝟎𝟕𝟐𝟐</m:t>
                          </m:r>
                        </m:e>
                      </m:d>
                    </m:oMath>
                  </m:oMathPara>
                </a14:m>
                <a:endParaRPr lang="en-US" b="1" noProof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4DC618-76D2-A560-AC2A-681150577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766" y="2503889"/>
                <a:ext cx="34110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68E90A1-4D7D-4C50-C73A-9FF31B36E6B5}"/>
              </a:ext>
            </a:extLst>
          </p:cNvPr>
          <p:cNvCxnSpPr>
            <a:cxnSpLocks/>
          </p:cNvCxnSpPr>
          <p:nvPr/>
        </p:nvCxnSpPr>
        <p:spPr>
          <a:xfrm>
            <a:off x="2942437" y="2688555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375BCA0-AC62-1FAC-F42E-35850E3ABC54}"/>
              </a:ext>
            </a:extLst>
          </p:cNvPr>
          <p:cNvCxnSpPr>
            <a:cxnSpLocks/>
          </p:cNvCxnSpPr>
          <p:nvPr/>
        </p:nvCxnSpPr>
        <p:spPr>
          <a:xfrm flipV="1">
            <a:off x="2928389" y="3469129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6FE930-7BC8-CDC6-9056-098CEE2E1BCF}"/>
              </a:ext>
            </a:extLst>
          </p:cNvPr>
          <p:cNvCxnSpPr>
            <a:cxnSpLocks/>
          </p:cNvCxnSpPr>
          <p:nvPr/>
        </p:nvCxnSpPr>
        <p:spPr>
          <a:xfrm flipV="1">
            <a:off x="2942437" y="5184691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E510452-DC81-9BBD-AB5F-75E33E437200}"/>
              </a:ext>
            </a:extLst>
          </p:cNvPr>
          <p:cNvSpPr txBox="1"/>
          <p:nvPr/>
        </p:nvSpPr>
        <p:spPr>
          <a:xfrm>
            <a:off x="4148539" y="4001294"/>
            <a:ext cx="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. . .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4E32F19-6E9B-63A2-E3F1-69E4AC44ACBE}"/>
              </a:ext>
            </a:extLst>
          </p:cNvPr>
          <p:cNvCxnSpPr>
            <a:cxnSpLocks/>
          </p:cNvCxnSpPr>
          <p:nvPr/>
        </p:nvCxnSpPr>
        <p:spPr>
          <a:xfrm>
            <a:off x="5080751" y="2666362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3707BB8-56F3-A545-7785-83A75350C589}"/>
              </a:ext>
            </a:extLst>
          </p:cNvPr>
          <p:cNvCxnSpPr>
            <a:cxnSpLocks/>
          </p:cNvCxnSpPr>
          <p:nvPr/>
        </p:nvCxnSpPr>
        <p:spPr>
          <a:xfrm flipV="1">
            <a:off x="5066703" y="3446936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83F29F-8F73-3308-4138-A6DCD404D58B}"/>
              </a:ext>
            </a:extLst>
          </p:cNvPr>
          <p:cNvCxnSpPr>
            <a:cxnSpLocks/>
          </p:cNvCxnSpPr>
          <p:nvPr/>
        </p:nvCxnSpPr>
        <p:spPr>
          <a:xfrm flipV="1">
            <a:off x="5080751" y="5162498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Folded Corner 54">
            <a:extLst>
              <a:ext uri="{FF2B5EF4-FFF2-40B4-BE49-F238E27FC236}">
                <a16:creationId xmlns:a16="http://schemas.microsoft.com/office/drawing/2014/main" id="{433FF827-51B7-5C56-7749-B9E403D3F605}"/>
              </a:ext>
            </a:extLst>
          </p:cNvPr>
          <p:cNvSpPr/>
          <p:nvPr/>
        </p:nvSpPr>
        <p:spPr>
          <a:xfrm>
            <a:off x="9898297" y="2376084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D10D71-2E74-CFBA-48A8-2AF5459DAE8A}"/>
                  </a:ext>
                </a:extLst>
              </p:cNvPr>
              <p:cNvSpPr txBox="1"/>
              <p:nvPr/>
            </p:nvSpPr>
            <p:spPr>
              <a:xfrm>
                <a:off x="6330596" y="3219382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𝟎𝟔𝟖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𝟎𝟐𝟓𝟓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𝟏𝟐𝟐𝟐</m:t>
                          </m:r>
                        </m:e>
                      </m:d>
                    </m:oMath>
                  </m:oMathPara>
                </a14:m>
                <a:endParaRPr lang="en-US" b="1" noProof="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D10D71-2E74-CFBA-48A8-2AF5459DA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6" y="3219382"/>
                <a:ext cx="34110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: Folded Corner 56">
            <a:extLst>
              <a:ext uri="{FF2B5EF4-FFF2-40B4-BE49-F238E27FC236}">
                <a16:creationId xmlns:a16="http://schemas.microsoft.com/office/drawing/2014/main" id="{D912CDB0-3FBD-4408-4518-1FC7BE7AC452}"/>
              </a:ext>
            </a:extLst>
          </p:cNvPr>
          <p:cNvSpPr/>
          <p:nvPr/>
        </p:nvSpPr>
        <p:spPr>
          <a:xfrm>
            <a:off x="9923127" y="3091577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1DB551-3A36-7FA9-8FA1-66C3CD3171CB}"/>
                  </a:ext>
                </a:extLst>
              </p:cNvPr>
              <p:cNvSpPr txBox="1"/>
              <p:nvPr/>
            </p:nvSpPr>
            <p:spPr>
              <a:xfrm>
                <a:off x="6330596" y="4955280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𝟎𝟐𝟑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𝟎𝟒𝟏𝟐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𝟎𝟎𝟎𝟑</m:t>
                          </m:r>
                        </m:e>
                      </m:d>
                    </m:oMath>
                  </m:oMathPara>
                </a14:m>
                <a:endParaRPr lang="en-US" b="1" noProof="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1DB551-3A36-7FA9-8FA1-66C3CD317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6" y="4955280"/>
                <a:ext cx="34110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: Folded Corner 58">
            <a:extLst>
              <a:ext uri="{FF2B5EF4-FFF2-40B4-BE49-F238E27FC236}">
                <a16:creationId xmlns:a16="http://schemas.microsoft.com/office/drawing/2014/main" id="{CA47AEF4-B5EE-5925-3648-02EA9D7798AC}"/>
              </a:ext>
            </a:extLst>
          </p:cNvPr>
          <p:cNvSpPr/>
          <p:nvPr/>
        </p:nvSpPr>
        <p:spPr>
          <a:xfrm>
            <a:off x="9923127" y="4827475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1FED25-BCD7-14E8-A60A-A66FA88BE969}"/>
              </a:ext>
            </a:extLst>
          </p:cNvPr>
          <p:cNvSpPr txBox="1"/>
          <p:nvPr/>
        </p:nvSpPr>
        <p:spPr>
          <a:xfrm>
            <a:off x="1897724" y="5626705"/>
            <a:ext cx="147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Text splits</a:t>
            </a:r>
          </a:p>
        </p:txBody>
      </p:sp>
      <p:sp>
        <p:nvSpPr>
          <p:cNvPr id="61" name="Flowchart: Magnetic Disk 60">
            <a:extLst>
              <a:ext uri="{FF2B5EF4-FFF2-40B4-BE49-F238E27FC236}">
                <a16:creationId xmlns:a16="http://schemas.microsoft.com/office/drawing/2014/main" id="{3B751DFA-286A-268F-534D-81485B6AC8E5}"/>
              </a:ext>
            </a:extLst>
          </p:cNvPr>
          <p:cNvSpPr/>
          <p:nvPr/>
        </p:nvSpPr>
        <p:spPr>
          <a:xfrm>
            <a:off x="6187609" y="1527064"/>
            <a:ext cx="4672428" cy="4620779"/>
          </a:xfrm>
          <a:prstGeom prst="flowChartMagneticDisk">
            <a:avLst/>
          </a:prstGeom>
          <a:solidFill>
            <a:srgbClr val="7030A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r>
              <a:rPr lang="en-US" sz="2000" b="1" noProof="0" dirty="0"/>
              <a:t>Vector database</a:t>
            </a:r>
          </a:p>
        </p:txBody>
      </p:sp>
    </p:spTree>
    <p:extLst>
      <p:ext uri="{BB962C8B-B14F-4D97-AF65-F5344CB8AC3E}">
        <p14:creationId xmlns:p14="http://schemas.microsoft.com/office/powerpoint/2010/main" val="1284759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73B7-2527-1A99-3FA5-7478C2B20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Chains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99801-B83C-D202-B6AB-7BB7D19AE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noProof="0" dirty="0"/>
              <a:t>Chain</a:t>
            </a:r>
            <a:r>
              <a:rPr lang="en-US" noProof="0" dirty="0"/>
              <a:t>: Sequence of calls to components</a:t>
            </a:r>
          </a:p>
          <a:p>
            <a:r>
              <a:rPr lang="en-US" noProof="0" dirty="0"/>
              <a:t>In the early days of </a:t>
            </a:r>
            <a:r>
              <a:rPr lang="en-US" noProof="0" dirty="0" err="1"/>
              <a:t>LangChain</a:t>
            </a:r>
            <a:r>
              <a:rPr lang="en-US" noProof="0" dirty="0"/>
              <a:t>, these were "pre-built" classes (like </a:t>
            </a:r>
            <a:r>
              <a:rPr lang="en-US" noProof="0" dirty="0" err="1"/>
              <a:t>RetrievalQA</a:t>
            </a:r>
            <a:r>
              <a:rPr lang="en-US" noProof="0" dirty="0"/>
              <a:t>), but modern </a:t>
            </a:r>
            <a:r>
              <a:rPr lang="en-US" noProof="0" dirty="0" err="1"/>
              <a:t>LangChain</a:t>
            </a:r>
            <a:r>
              <a:rPr lang="en-US" noProof="0" dirty="0"/>
              <a:t> uses a more flexible approach</a:t>
            </a:r>
          </a:p>
          <a:p>
            <a:r>
              <a:rPr lang="en-US" noProof="0" dirty="0"/>
              <a:t>Take an Input (User Question) → process it (Retrieval) → pass it to a Prompt → send it to an LLM → get an Output</a:t>
            </a:r>
          </a:p>
          <a:p>
            <a:r>
              <a:rPr lang="en-US" noProof="0" dirty="0"/>
              <a:t>Legacy vs. Modern: While "Chains" is the general term for the workflow, most developers have moved toward </a:t>
            </a:r>
            <a:r>
              <a:rPr lang="en-US" b="1" noProof="0" dirty="0"/>
              <a:t>LCEL (</a:t>
            </a:r>
            <a:r>
              <a:rPr lang="en-US" b="1" noProof="0" dirty="0" err="1"/>
              <a:t>LangChain</a:t>
            </a:r>
            <a:r>
              <a:rPr lang="en-US" b="1" noProof="0" dirty="0"/>
              <a:t> Expression Language)</a:t>
            </a:r>
            <a:r>
              <a:rPr lang="en-US" noProof="0" dirty="0"/>
              <a:t> for better control</a:t>
            </a:r>
          </a:p>
          <a:p>
            <a:r>
              <a:rPr lang="en-US" noProof="0" dirty="0"/>
              <a:t>Example</a:t>
            </a:r>
          </a:p>
          <a:p>
            <a:pPr marL="457200" lvl="1" indent="0">
              <a:buNone/>
            </a:pPr>
            <a:r>
              <a:rPr lang="en-US" sz="19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chain = prompt | model | </a:t>
            </a:r>
            <a:r>
              <a:rPr lang="en-US" sz="19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output_parser</a:t>
            </a:r>
            <a:endParaRPr lang="en-US" sz="19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sz="19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response = </a:t>
            </a:r>
            <a:r>
              <a:rPr lang="en-US" sz="19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chain.invoke</a:t>
            </a:r>
            <a:r>
              <a:rPr lang="en-US" sz="19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({"topic": "black holes"})</a:t>
            </a:r>
            <a:endParaRPr lang="en-US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048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C453B-CC5C-6084-5987-BC4615AAB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2AFA8-A938-803D-17A2-5596D3541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noProof="0" dirty="0" err="1"/>
              <a:t>LangChain</a:t>
            </a:r>
            <a:r>
              <a:rPr lang="en-US" b="1" noProof="0" dirty="0"/>
              <a:t> Expression Language (LCEL)</a:t>
            </a:r>
            <a:r>
              <a:rPr lang="en-US" noProof="0" dirty="0"/>
              <a:t>: Modern, declarative way to build and customize chains in </a:t>
            </a:r>
            <a:r>
              <a:rPr lang="en-US" noProof="0" dirty="0" err="1"/>
              <a:t>LangChain</a:t>
            </a:r>
            <a:endParaRPr lang="en-US" noProof="0" dirty="0"/>
          </a:p>
          <a:p>
            <a:r>
              <a:rPr lang="en-US" noProof="0" dirty="0"/>
              <a:t>Replaces the older, "hidden" logic of legacy classes like </a:t>
            </a:r>
            <a:r>
              <a:rPr lang="en-US" noProof="0" dirty="0" err="1"/>
              <a:t>LLMChain</a:t>
            </a:r>
            <a:r>
              <a:rPr lang="en-US" noProof="0" dirty="0"/>
              <a:t> or </a:t>
            </a:r>
            <a:r>
              <a:rPr lang="en-US" noProof="0" dirty="0" err="1"/>
              <a:t>RetrievalQA</a:t>
            </a:r>
            <a:endParaRPr lang="en-US" noProof="0" dirty="0"/>
          </a:p>
          <a:p>
            <a:r>
              <a:rPr lang="en-US" noProof="0" dirty="0"/>
              <a:t>Treats every component (prompts, models, retrievers, parsers) as a "Runnable" that can be snapped together</a:t>
            </a:r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5784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5D1D-2B28-9282-4662-24D3F692B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865539"/>
          </a:xfrm>
        </p:spPr>
        <p:txBody>
          <a:bodyPr/>
          <a:lstStyle/>
          <a:p>
            <a:r>
              <a:rPr lang="en-US" noProof="0" dirty="0"/>
              <a:t>Traditional, Generative, Agentic AI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90019AA-D2CA-C86F-A08F-74ACEE6DD8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964202"/>
              </p:ext>
            </p:extLst>
          </p:nvPr>
        </p:nvGraphicFramePr>
        <p:xfrm>
          <a:off x="947305" y="1316072"/>
          <a:ext cx="10730492" cy="531646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682623">
                  <a:extLst>
                    <a:ext uri="{9D8B030D-6E8A-4147-A177-3AD203B41FA5}">
                      <a16:colId xmlns:a16="http://schemas.microsoft.com/office/drawing/2014/main" val="4193657813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3553674402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2187027560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3123300298"/>
                    </a:ext>
                  </a:extLst>
                </a:gridCol>
              </a:tblGrid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Aspect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Traditional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Generative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Agentic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854453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Core idea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Rules and prediction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Content generation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Autonomous goal execution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02276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Main output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Labels / scores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New content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Actions and outcomes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012179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Creativity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None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Moderate–High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6542558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Autonomy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Low–Medium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651195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Goal handling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Fixed objectives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Prompt-driven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Plans and sub-goals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440719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Interaction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Predefined inputs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Prompts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Continuous loop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384873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Tool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Minimal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When prompted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Self-selected and orchestrated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070433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Memory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Minimal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Context-based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Short + long-term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80130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Adaptability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64268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Human involvement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31476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Examples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Spam filter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ChatGPT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Auto-GPT / </a:t>
                      </a:r>
                      <a:r>
                        <a:rPr lang="en-US" sz="1800" noProof="0" dirty="0" err="1"/>
                        <a:t>LangGraph</a:t>
                      </a:r>
                      <a:endParaRPr lang="en-US" sz="1800" noProof="0" dirty="0"/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295719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Use cases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Prediction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Content creation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Automation and decision-making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577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5441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B082-251C-6468-1063-24C60A273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Runnables</a:t>
            </a:r>
            <a:r>
              <a:rPr lang="en-US" noProof="0" dirty="0"/>
              <a:t> and LCEL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AC89C-1D8C-EB73-D6AD-E23B4A928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noProof="0" dirty="0" err="1"/>
              <a:t>Runnables</a:t>
            </a:r>
            <a:r>
              <a:rPr lang="en-US" noProof="0" dirty="0"/>
              <a:t>: Building blocks of the </a:t>
            </a:r>
            <a:r>
              <a:rPr lang="en-US" b="1" noProof="0" dirty="0" err="1"/>
              <a:t>LangChain</a:t>
            </a:r>
            <a:r>
              <a:rPr lang="en-US" b="1" noProof="0" dirty="0"/>
              <a:t> Expression Language (LCEL)</a:t>
            </a:r>
          </a:p>
          <a:p>
            <a:r>
              <a:rPr lang="en-US" noProof="0" dirty="0"/>
              <a:t>"Runnable" is a standard interface that allows us to "pipe" components together using the | operator</a:t>
            </a:r>
          </a:p>
          <a:p>
            <a:r>
              <a:rPr lang="en-US" noProof="0" dirty="0"/>
              <a:t>Pipe Operator (|): Behaves like a Unix pipe and takes the output of the left side and feeds it as the input to the right side</a:t>
            </a:r>
          </a:p>
          <a:p>
            <a:pPr lvl="1"/>
            <a:r>
              <a:rPr lang="en-US" noProof="0" dirty="0"/>
              <a:t>Why use it? It automatically handles things like:</a:t>
            </a:r>
          </a:p>
          <a:p>
            <a:pPr lvl="2"/>
            <a:r>
              <a:rPr lang="en-US" noProof="0" dirty="0"/>
              <a:t>Async: Running tasks in the background</a:t>
            </a:r>
          </a:p>
          <a:p>
            <a:pPr lvl="2"/>
            <a:r>
              <a:rPr lang="en-US" noProof="0" dirty="0"/>
              <a:t>Batch: Processing multiple inputs at once</a:t>
            </a:r>
          </a:p>
          <a:p>
            <a:pPr lvl="2"/>
            <a:r>
              <a:rPr lang="en-US" noProof="0" dirty="0"/>
              <a:t>Streaming: Seeing the AI's response character by character</a:t>
            </a:r>
          </a:p>
          <a:p>
            <a:r>
              <a:rPr lang="en-US" noProof="0" dirty="0"/>
              <a:t>Code: module_2\2_langchain_lcel_runnable.py, module_2\2_langchain_multiple_streaming.py</a:t>
            </a:r>
          </a:p>
        </p:txBody>
      </p:sp>
    </p:spTree>
    <p:extLst>
      <p:ext uri="{BB962C8B-B14F-4D97-AF65-F5344CB8AC3E}">
        <p14:creationId xmlns:p14="http://schemas.microsoft.com/office/powerpoint/2010/main" val="25392883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EAF35-C34E-DFBA-3F36-1CB3B7DE9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LangServe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CAA29-4C17-AE45-D1FE-14E70AB2A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noProof="0" dirty="0" err="1"/>
              <a:t>LangServe</a:t>
            </a:r>
            <a:r>
              <a:rPr lang="en-US" noProof="0" dirty="0"/>
              <a:t>: Official way to turn our </a:t>
            </a:r>
            <a:r>
              <a:rPr lang="en-US" noProof="0" dirty="0" err="1"/>
              <a:t>LangChain</a:t>
            </a:r>
            <a:r>
              <a:rPr lang="en-US" noProof="0" dirty="0"/>
              <a:t> </a:t>
            </a:r>
            <a:r>
              <a:rPr lang="en-US" noProof="0" dirty="0" err="1"/>
              <a:t>runnables</a:t>
            </a:r>
            <a:r>
              <a:rPr lang="en-US" noProof="0" dirty="0"/>
              <a:t> and chains into a REST API</a:t>
            </a:r>
          </a:p>
          <a:p>
            <a:r>
              <a:rPr lang="en-US" noProof="0" dirty="0"/>
              <a:t>Built on top of </a:t>
            </a:r>
            <a:r>
              <a:rPr lang="en-US" noProof="0" dirty="0" err="1"/>
              <a:t>FastAPI</a:t>
            </a:r>
            <a:r>
              <a:rPr lang="en-US" noProof="0" dirty="0"/>
              <a:t> </a:t>
            </a:r>
          </a:p>
          <a:p>
            <a:r>
              <a:rPr lang="en-US" noProof="0" dirty="0"/>
              <a:t>Automatically handles the complex parts of deployment, like schema validation, multiple endpoints (/invoke, /batch, /stream), and even a built-in interactive playground</a:t>
            </a:r>
          </a:p>
          <a:p>
            <a:r>
              <a:rPr lang="en-US" noProof="0" dirty="0"/>
              <a:t>We register our </a:t>
            </a:r>
            <a:r>
              <a:rPr lang="en-US" noProof="0" dirty="0" err="1"/>
              <a:t>LangChain</a:t>
            </a:r>
            <a:r>
              <a:rPr lang="en-US" noProof="0" dirty="0"/>
              <a:t> code and register with a path – </a:t>
            </a:r>
            <a:r>
              <a:rPr lang="en-US" noProof="0" dirty="0" err="1"/>
              <a:t>LangServe</a:t>
            </a:r>
            <a:r>
              <a:rPr lang="en-US" noProof="0" dirty="0"/>
              <a:t> creates</a:t>
            </a:r>
          </a:p>
          <a:p>
            <a:pPr lvl="1"/>
            <a:r>
              <a:rPr lang="en-US" noProof="0" dirty="0"/>
              <a:t>API endpoints</a:t>
            </a:r>
          </a:p>
          <a:p>
            <a:pPr lvl="1"/>
            <a:r>
              <a:rPr lang="en-US" noProof="0" dirty="0"/>
              <a:t>Schema (Automatic JSON validation using </a:t>
            </a:r>
            <a:r>
              <a:rPr lang="en-US" noProof="0" dirty="0" err="1"/>
              <a:t>Pydantic</a:t>
            </a:r>
            <a:r>
              <a:rPr lang="en-US" noProof="0" dirty="0"/>
              <a:t>)</a:t>
            </a:r>
          </a:p>
          <a:p>
            <a:pPr lvl="1"/>
            <a:r>
              <a:rPr lang="en-US" noProof="0" dirty="0"/>
              <a:t>Playground to test the chain</a:t>
            </a:r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40876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5A707-793A-6072-DD44-0BEEA0695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962DD-4C99-5694-6A43-77412E988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LangServe</a:t>
            </a:r>
            <a:r>
              <a:rPr lang="en-US" noProof="0" dirty="0"/>
              <a:t>: How to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E8B8-6FE4-276E-90D2-568DC95F8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Create deployment code and run it: C:\code\agenticai_realpage\module_2\2_langchain_server.py</a:t>
            </a:r>
          </a:p>
          <a:p>
            <a:endParaRPr lang="en-US" noProof="0" dirty="0"/>
          </a:p>
          <a:p>
            <a:r>
              <a:rPr lang="en-US" noProof="0" dirty="0"/>
              <a:t>To test, browser: </a:t>
            </a:r>
            <a:r>
              <a:rPr lang="en-US" noProof="0" dirty="0">
                <a:hlinkClick r:id="rId2"/>
              </a:rPr>
              <a:t>http://localhost:8000/note/playground/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Through code: C:\code\agenticai_realpage\module_2\2_langchain_test_server.py</a:t>
            </a:r>
          </a:p>
          <a:p>
            <a:pPr lvl="1"/>
            <a:r>
              <a:rPr lang="en-US" dirty="0"/>
              <a:t>To run, Terminal -&gt; New Terminal Window and then run it</a:t>
            </a:r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64564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32938-B1F2-F5E3-DA83-1F8D78AF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 a Q&amp;A Bot from PDFs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B4CAF-D7BC-CBC6-ACB6-4C41425BE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Chroma DB, Insurance example: </a:t>
            </a:r>
            <a:r>
              <a:rPr lang="fr-FR" dirty="0"/>
              <a:t>C:\code\agenticai_realpage\module_2\2_langchain_qand_a_bot_chroma.py</a:t>
            </a:r>
          </a:p>
          <a:p>
            <a:r>
              <a:rPr lang="fr-FR" dirty="0"/>
              <a:t>Test: Browser - </a:t>
            </a:r>
            <a:r>
              <a:rPr lang="fr-FR" dirty="0">
                <a:hlinkClick r:id="rId2"/>
              </a:rPr>
              <a:t>http://localhost:8000/ask/playground/</a:t>
            </a:r>
            <a:endParaRPr lang="fr-FR" dirty="0"/>
          </a:p>
          <a:p>
            <a:endParaRPr lang="fr-FR" dirty="0"/>
          </a:p>
          <a:p>
            <a:r>
              <a:rPr lang="fr-FR" dirty="0"/>
              <a:t>FAISS: C:\code\agenticai_realpage\module_2\2_langchain_qanda_bot_faiss.py</a:t>
            </a:r>
          </a:p>
          <a:p>
            <a:r>
              <a:rPr lang="fr-FR" dirty="0"/>
              <a:t>Test: Browser - </a:t>
            </a:r>
            <a:r>
              <a:rPr lang="fr-FR" dirty="0">
                <a:hlinkClick r:id="rId2"/>
              </a:rPr>
              <a:t>http://localhost:8000/ask/playground/</a:t>
            </a:r>
            <a:endParaRPr lang="fr-FR" dirty="0"/>
          </a:p>
          <a:p>
            <a:endParaRPr lang="fr-FR" dirty="0"/>
          </a:p>
          <a:p>
            <a:r>
              <a:rPr lang="en-US" dirty="0"/>
              <a:t>While Chroma manages a directory of files automatically, FAISS typically saves to a single .index file along with a .</a:t>
            </a:r>
            <a:r>
              <a:rPr lang="en-US" dirty="0" err="1"/>
              <a:t>pkl</a:t>
            </a:r>
            <a:r>
              <a:rPr lang="en-US" dirty="0"/>
              <a:t> for the documents</a:t>
            </a:r>
          </a:p>
          <a:p>
            <a:r>
              <a:rPr lang="en-US" dirty="0"/>
              <a:t>In </a:t>
            </a:r>
            <a:r>
              <a:rPr lang="en-US" dirty="0" err="1"/>
              <a:t>LangChain</a:t>
            </a:r>
            <a:r>
              <a:rPr lang="en-US" dirty="0"/>
              <a:t>, we use </a:t>
            </a:r>
            <a:r>
              <a:rPr lang="en-US" dirty="0" err="1"/>
              <a:t>save_local</a:t>
            </a:r>
            <a:r>
              <a:rPr lang="en-US" dirty="0"/>
              <a:t> and </a:t>
            </a:r>
            <a:r>
              <a:rPr lang="en-US" dirty="0" err="1"/>
              <a:t>load_local</a:t>
            </a:r>
            <a:r>
              <a:rPr lang="en-US" dirty="0"/>
              <a:t> for this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14798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D1D76-EECB-DDAC-B60D-8FC495299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Chroma Versus FAISS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3C9237-10D9-4A6F-7860-1781031712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5967883"/>
              </p:ext>
            </p:extLst>
          </p:nvPr>
        </p:nvGraphicFramePr>
        <p:xfrm>
          <a:off x="675912" y="1441715"/>
          <a:ext cx="10840176" cy="5111366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2219687">
                  <a:extLst>
                    <a:ext uri="{9D8B030D-6E8A-4147-A177-3AD203B41FA5}">
                      <a16:colId xmlns:a16="http://schemas.microsoft.com/office/drawing/2014/main" val="1056731669"/>
                    </a:ext>
                  </a:extLst>
                </a:gridCol>
                <a:gridCol w="4271854">
                  <a:extLst>
                    <a:ext uri="{9D8B030D-6E8A-4147-A177-3AD203B41FA5}">
                      <a16:colId xmlns:a16="http://schemas.microsoft.com/office/drawing/2014/main" val="2002365911"/>
                    </a:ext>
                  </a:extLst>
                </a:gridCol>
                <a:gridCol w="4348635">
                  <a:extLst>
                    <a:ext uri="{9D8B030D-6E8A-4147-A177-3AD203B41FA5}">
                      <a16:colId xmlns:a16="http://schemas.microsoft.com/office/drawing/2014/main" val="764825695"/>
                    </a:ext>
                  </a:extLst>
                </a:gridCol>
              </a:tblGrid>
              <a:tr h="2486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Aspect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Chroma code</a:t>
                      </a:r>
                      <a:endParaRPr lang="en-US" sz="1600" dirty="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FAISS code</a:t>
                      </a:r>
                      <a:endParaRPr lang="en-US" sz="1600" dirty="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8121079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What we are using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langchain_chroma.Chroma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 err="1"/>
                        <a:t>langchain_community.vectorstores.FAISS</a:t>
                      </a:r>
                      <a:endParaRPr lang="en-GB" sz="1600" dirty="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7228912"/>
                  </a:ext>
                </a:extLst>
              </a:tr>
              <a:tr h="2486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Installation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pip install chromadb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pip install </a:t>
                      </a:r>
                      <a:r>
                        <a:rPr lang="en-GB" sz="1600" dirty="0" err="1"/>
                        <a:t>faiss-cpu</a:t>
                      </a:r>
                      <a:endParaRPr lang="en-GB" sz="1600" dirty="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115166"/>
                  </a:ext>
                </a:extLst>
              </a:tr>
              <a:tr h="2486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Storage type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Embedded DB (DuckDB + files)</a:t>
                      </a:r>
                      <a:endParaRPr lang="en-GB" sz="160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Index + pickle files</a:t>
                      </a:r>
                      <a:endParaRPr lang="en-GB" sz="1600" dirty="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2644885"/>
                  </a:ext>
                </a:extLst>
              </a:tr>
              <a:tr h="2486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Persistence logic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Automatic</a:t>
                      </a:r>
                      <a:endParaRPr lang="en-GB" sz="160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Manual</a:t>
                      </a:r>
                      <a:endParaRPr lang="en-GB" sz="1600" dirty="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257841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Persistence code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persist_directory=PERSIST_PATH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 err="1"/>
                        <a:t>vector_db.save_local</a:t>
                      </a:r>
                      <a:r>
                        <a:rPr lang="en-GB" sz="1600" dirty="0"/>
                        <a:t>(PERSIST_PATH)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2715879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Load logic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Chroma(persist_directory=..., embedding_function=...)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FAISS.load_local</a:t>
                      </a:r>
                      <a:r>
                        <a:rPr lang="en-US" sz="1600" dirty="0"/>
                        <a:t>(... </a:t>
                      </a:r>
                      <a:r>
                        <a:rPr lang="en-US" sz="1600" dirty="0" err="1"/>
                        <a:t>allow_dangerous_deserialization</a:t>
                      </a:r>
                      <a:r>
                        <a:rPr lang="en-US" sz="1600" dirty="0"/>
                        <a:t>=True)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7688934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Safety concern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No pickle, safer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Uses pickle → needs </a:t>
                      </a:r>
                      <a:r>
                        <a:rPr lang="en-US" sz="1600" dirty="0" err="1"/>
                        <a:t>allow_dangerous_deserialization</a:t>
                      </a:r>
                      <a:r>
                        <a:rPr lang="en-US" sz="1600" dirty="0"/>
                        <a:t>=True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4511849"/>
                  </a:ext>
                </a:extLst>
              </a:tr>
              <a:tr h="2486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Metadata handling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Native metadata + filtering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Stored, but filtering is limited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293231"/>
                  </a:ext>
                </a:extLst>
              </a:tr>
              <a:tr h="2486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Dependency on </a:t>
                      </a:r>
                      <a:r>
                        <a:rPr lang="en-GB" sz="1600" dirty="0" err="1"/>
                        <a:t>LangChain</a:t>
                      </a:r>
                      <a:endParaRPr lang="en-GB" sz="1600" dirty="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Lower (Chroma is its own DB)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High (FAISS wrapped by LC)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2943574"/>
                  </a:ext>
                </a:extLst>
              </a:tr>
              <a:tr h="2486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Ease of reset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Delete folder + re-ingest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Delete folder + re-ingest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37335"/>
                  </a:ext>
                </a:extLst>
              </a:tr>
              <a:tr h="2486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Retriever code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Identical</a:t>
                      </a:r>
                      <a:endParaRPr lang="en-GB" sz="160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Identical</a:t>
                      </a:r>
                      <a:endParaRPr lang="en-GB" sz="1600" dirty="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505216"/>
                  </a:ext>
                </a:extLst>
              </a:tr>
              <a:tr h="2486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RAG chain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No difference at all</a:t>
                      </a:r>
                      <a:endParaRPr lang="en-GB" sz="1600" dirty="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No difference at all</a:t>
                      </a:r>
                      <a:endParaRPr lang="en-GB" sz="1600" dirty="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809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6299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428B18-A60C-0260-5F11-5D133AE98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 3: </a:t>
            </a:r>
            <a:r>
              <a:rPr lang="en-IN" dirty="0" err="1"/>
              <a:t>LangGraph</a:t>
            </a:r>
            <a:r>
              <a:rPr lang="en-IN" dirty="0"/>
              <a:t> for Stateful Agents and HITL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37C957-A7A4-EC96-E14A-A3ECB40F7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746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62C42-D7A6-3955-158D-394FB16F8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98D0F-0697-A494-7718-238D86761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14254"/>
          </a:xfrm>
        </p:spPr>
        <p:txBody>
          <a:bodyPr>
            <a:normAutofit fontScale="90000"/>
          </a:bodyPr>
          <a:lstStyle/>
          <a:p>
            <a:r>
              <a:rPr lang="en-IN" noProof="0" dirty="0" err="1"/>
              <a:t>LangChain</a:t>
            </a:r>
            <a:r>
              <a:rPr lang="en-IN" noProof="0" dirty="0"/>
              <a:t> versus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2303E528-C456-D6E5-6A45-8AD2408F148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21380" y="823658"/>
          <a:ext cx="10323645" cy="56015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066125">
                  <a:extLst>
                    <a:ext uri="{9D8B030D-6E8A-4147-A177-3AD203B41FA5}">
                      <a16:colId xmlns:a16="http://schemas.microsoft.com/office/drawing/2014/main" val="2346622512"/>
                    </a:ext>
                  </a:extLst>
                </a:gridCol>
                <a:gridCol w="3999628">
                  <a:extLst>
                    <a:ext uri="{9D8B030D-6E8A-4147-A177-3AD203B41FA5}">
                      <a16:colId xmlns:a16="http://schemas.microsoft.com/office/drawing/2014/main" val="982790813"/>
                    </a:ext>
                  </a:extLst>
                </a:gridCol>
                <a:gridCol w="4257892">
                  <a:extLst>
                    <a:ext uri="{9D8B030D-6E8A-4147-A177-3AD203B41FA5}">
                      <a16:colId xmlns:a16="http://schemas.microsoft.com/office/drawing/2014/main" val="1860951309"/>
                    </a:ext>
                  </a:extLst>
                </a:gridCol>
              </a:tblGrid>
              <a:tr h="3246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Aspect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 err="1"/>
                        <a:t>LangChain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 err="1"/>
                        <a:t>LangGraph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707437247"/>
                  </a:ext>
                </a:extLst>
              </a:tr>
              <a:tr h="810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Use LLMs as agents with access to external tools (APIs, databases, etc.)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Build complex, stateful, multi-agent applications with LLMs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511167962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Workflow type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Simple, single-step or short workflows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Complex, multi-step, long-running workflows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673393596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Agents involved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Usually one agent handling requests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Multiple agents collaborating and interacting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219371625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State management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Minimal or stateless; memory handled externally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Built-in memory/state tracking across interactions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081419289"/>
                  </a:ext>
                </a:extLst>
              </a:tr>
              <a:tr h="810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Dynamic execution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Limited; follows predefined steps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dynamic branching, agent coordination, and runtime decisions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4125623054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Best for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Chatbots, calculators, document queries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Automation systems, multi-agent orchestration, AI workflows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539083421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Learning curve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Easier; basic LLM + tools interface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Steeper; requires understanding of agents, state, and coordination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449461024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Relationship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Foundational concepts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Builds on and extends </a:t>
                      </a:r>
                      <a:r>
                        <a:rPr lang="en-IN" sz="1800" noProof="0" dirty="0" err="1"/>
                        <a:t>LangChain</a:t>
                      </a:r>
                      <a:r>
                        <a:rPr lang="en-IN" sz="1800" noProof="0" dirty="0"/>
                        <a:t> principles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070771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4693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3D703-6E19-8FBC-9BD2-EF7DFFADD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3D721-80DB-A4D9-A42C-8A20B5145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: </a:t>
            </a:r>
            <a:br>
              <a:rPr lang="en-IN" noProof="0" dirty="0"/>
            </a:br>
            <a:r>
              <a:rPr lang="en-IN" noProof="0" dirty="0"/>
              <a:t>Key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9E709-C9B5-A166-56AF-B76B022B8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164C3-67EF-F87D-8F4B-E47071DBC200}"/>
              </a:ext>
            </a:extLst>
          </p:cNvPr>
          <p:cNvSpPr txBox="1"/>
          <p:nvPr/>
        </p:nvSpPr>
        <p:spPr>
          <a:xfrm>
            <a:off x="2242473" y="537539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Data structure that describes the information flowing through the graph at each stage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17A50-29C9-8511-C8E3-B87C7C526914}"/>
              </a:ext>
            </a:extLst>
          </p:cNvPr>
          <p:cNvSpPr txBox="1"/>
          <p:nvPr/>
        </p:nvSpPr>
        <p:spPr>
          <a:xfrm>
            <a:off x="2269132" y="225831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Step or operation in the graph – Takes an input state and produces an output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6E926-85D9-FC16-9E86-D78290A7A364}"/>
              </a:ext>
            </a:extLst>
          </p:cNvPr>
          <p:cNvSpPr txBox="1"/>
          <p:nvPr/>
        </p:nvSpPr>
        <p:spPr>
          <a:xfrm>
            <a:off x="2269132" y="412141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Connects two nodes and decides how information flows through them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DD474-090A-F881-C9C9-3A3C09399BBE}"/>
              </a:ext>
            </a:extLst>
          </p:cNvPr>
          <p:cNvSpPr txBox="1"/>
          <p:nvPr/>
        </p:nvSpPr>
        <p:spPr>
          <a:xfrm>
            <a:off x="5871571" y="42349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The overall structure that organizes nodes and edges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6C80D0-CE97-8D71-EFE3-C2B43EC2C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873" y="1195935"/>
            <a:ext cx="3312495" cy="539332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9B548EF-589E-DC04-C7E0-608E3985A153}"/>
              </a:ext>
            </a:extLst>
          </p:cNvPr>
          <p:cNvSpPr/>
          <p:nvPr/>
        </p:nvSpPr>
        <p:spPr>
          <a:xfrm>
            <a:off x="1024295" y="244304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Node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8CF3B4-29BD-B289-F395-AF709CB2C470}"/>
              </a:ext>
            </a:extLst>
          </p:cNvPr>
          <p:cNvSpPr/>
          <p:nvPr/>
        </p:nvSpPr>
        <p:spPr>
          <a:xfrm>
            <a:off x="1024295" y="417442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Edge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58EDEA-1E5C-6465-3D4D-81D933BF5887}"/>
              </a:ext>
            </a:extLst>
          </p:cNvPr>
          <p:cNvSpPr/>
          <p:nvPr/>
        </p:nvSpPr>
        <p:spPr>
          <a:xfrm>
            <a:off x="9619807" y="434593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Graph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8151AD-D564-9BF3-31AD-56AC5D3A5760}"/>
              </a:ext>
            </a:extLst>
          </p:cNvPr>
          <p:cNvSpPr/>
          <p:nvPr/>
        </p:nvSpPr>
        <p:spPr>
          <a:xfrm>
            <a:off x="1035396" y="5540399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A2205B-1530-2A89-ADFC-BC7726C64C8A}"/>
              </a:ext>
            </a:extLst>
          </p:cNvPr>
          <p:cNvCxnSpPr/>
          <p:nvPr/>
        </p:nvCxnSpPr>
        <p:spPr>
          <a:xfrm>
            <a:off x="5947091" y="5772581"/>
            <a:ext cx="1347169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0CCB02A-8881-0160-9F83-48A7B89F1939}"/>
              </a:ext>
            </a:extLst>
          </p:cNvPr>
          <p:cNvSpPr txBox="1"/>
          <p:nvPr/>
        </p:nvSpPr>
        <p:spPr>
          <a:xfrm>
            <a:off x="8187720" y="5464598"/>
            <a:ext cx="928361" cy="646331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noProof="0" dirty="0"/>
              <a:t>Final balance</a:t>
            </a:r>
          </a:p>
        </p:txBody>
      </p:sp>
    </p:spTree>
    <p:extLst>
      <p:ext uri="{BB962C8B-B14F-4D97-AF65-F5344CB8AC3E}">
        <p14:creationId xmlns:p14="http://schemas.microsoft.com/office/powerpoint/2010/main" val="33972349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E631A-5B43-426A-4481-A91BA2DE3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0837D-9543-B95F-D9A8-C2ABD6B7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(3_1_langgraph_basic.py)</a:t>
            </a:r>
            <a:endParaRPr lang="en-IN" sz="3600" noProof="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BA39C2E-21FA-04A5-51F0-156EE364917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72586" y="1837794"/>
          <a:ext cx="5884269" cy="216408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430932">
                  <a:extLst>
                    <a:ext uri="{9D8B030D-6E8A-4147-A177-3AD203B41FA5}">
                      <a16:colId xmlns:a16="http://schemas.microsoft.com/office/drawing/2014/main" val="2390569819"/>
                    </a:ext>
                  </a:extLst>
                </a:gridCol>
                <a:gridCol w="4453337">
                  <a:extLst>
                    <a:ext uri="{9D8B030D-6E8A-4147-A177-3AD203B41FA5}">
                      <a16:colId xmlns:a16="http://schemas.microsoft.com/office/drawing/2014/main" val="3223538110"/>
                    </a:ext>
                  </a:extLst>
                </a:gridCol>
              </a:tblGrid>
              <a:tr h="172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Class / 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13162"/>
                  </a:ext>
                </a:extLst>
              </a:tr>
              <a:tr h="3011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StateGraph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main class for building graphs in </a:t>
                      </a:r>
                      <a:r>
                        <a:rPr lang="en-IN" sz="1400" noProof="0" dirty="0" err="1"/>
                        <a:t>LangGraph</a:t>
                      </a:r>
                      <a:endParaRPr lang="en-IN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452833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START / END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Special constants representing entry and exit points of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429884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ChatOpenAI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OpenAI integration from </a:t>
                      </a:r>
                      <a:r>
                        <a:rPr lang="en-IN" sz="1400" noProof="0" dirty="0" err="1"/>
                        <a:t>LangChain</a:t>
                      </a:r>
                      <a:r>
                        <a:rPr lang="en-IN" sz="1400" noProof="0" dirty="0"/>
                        <a:t>, used for connecting language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7075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TypedDict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Used to define the structure and types of data that flows through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2359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6A50B62-FCEB-47AB-2A9F-A11A867AC038}"/>
              </a:ext>
            </a:extLst>
          </p:cNvPr>
          <p:cNvSpPr txBox="1"/>
          <p:nvPr/>
        </p:nvSpPr>
        <p:spPr>
          <a:xfrm>
            <a:off x="169854" y="2394193"/>
            <a:ext cx="551780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langgraph.graph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START, END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langchain_openai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ChatOpenAI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typing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ED3AF-2217-4A8D-6B65-92820AFA4A0B}"/>
              </a:ext>
            </a:extLst>
          </p:cNvPr>
          <p:cNvSpPr txBox="1"/>
          <p:nvPr/>
        </p:nvSpPr>
        <p:spPr>
          <a:xfrm>
            <a:off x="169853" y="4612718"/>
            <a:ext cx="551780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str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greeting: str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messages: 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C7F87-A376-7B1B-4A15-1C2AF6E56FF9}"/>
              </a:ext>
            </a:extLst>
          </p:cNvPr>
          <p:cNvSpPr txBox="1"/>
          <p:nvPr/>
        </p:nvSpPr>
        <p:spPr>
          <a:xfrm>
            <a:off x="5772585" y="4292794"/>
            <a:ext cx="5884269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 err="1"/>
              <a:t>LangGraph</a:t>
            </a:r>
            <a:r>
              <a:rPr lang="en-IN" noProof="0" dirty="0"/>
              <a:t> uses a </a:t>
            </a:r>
            <a:r>
              <a:rPr lang="en-IN" noProof="0" dirty="0">
                <a:solidFill>
                  <a:srgbClr val="FF0000"/>
                </a:solidFill>
              </a:rPr>
              <a:t>state-based architecture</a:t>
            </a:r>
            <a:r>
              <a:rPr lang="en-IN" noProof="0" dirty="0"/>
              <a:t>. Instead of passing data between individual nodes, all data flows through a shared "state" object. Think of it like a shared clipboard that each step can read from and write to.</a:t>
            </a:r>
          </a:p>
          <a:p>
            <a:endParaRPr lang="en-IN" noProof="0" dirty="0"/>
          </a:p>
          <a:p>
            <a:r>
              <a:rPr lang="en-IN" noProof="0" dirty="0" err="1"/>
              <a:t>user_name</a:t>
            </a:r>
            <a:r>
              <a:rPr lang="en-IN" noProof="0" dirty="0"/>
              <a:t>: Stores the user's name</a:t>
            </a:r>
          </a:p>
          <a:p>
            <a:r>
              <a:rPr lang="en-IN" noProof="0" dirty="0"/>
              <a:t>greeting: Stores the generated greeting message</a:t>
            </a:r>
          </a:p>
          <a:p>
            <a:r>
              <a:rPr lang="en-IN" noProof="0" dirty="0"/>
              <a:t>messages: Keeps a log of the conversation</a:t>
            </a:r>
          </a:p>
        </p:txBody>
      </p:sp>
    </p:spTree>
    <p:extLst>
      <p:ext uri="{BB962C8B-B14F-4D97-AF65-F5344CB8AC3E}">
        <p14:creationId xmlns:p14="http://schemas.microsoft.com/office/powerpoint/2010/main" val="29769760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F97C8-03AB-FB3C-C9AB-1E316F66E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CCD07-A8D9-FE15-5093-C76EF6E6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(3_1_langgraph_basic.py)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6FCB7-9E58-A72C-79A1-C5FF565A77B0}"/>
              </a:ext>
            </a:extLst>
          </p:cNvPr>
          <p:cNvSpPr txBox="1"/>
          <p:nvPr/>
        </p:nvSpPr>
        <p:spPr>
          <a:xfrm>
            <a:off x="190795" y="1620062"/>
            <a:ext cx="5517809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input("Bot: What is your name? 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provided name: {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}"]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599F19-92AF-D6E3-7DD0-D0A668D11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613B6-D2B8-B63F-B45C-4575566157D8}"/>
              </a:ext>
            </a:extLst>
          </p:cNvPr>
          <p:cNvSpPr txBox="1"/>
          <p:nvPr/>
        </p:nvSpPr>
        <p:spPr>
          <a:xfrm>
            <a:off x="5765607" y="1777706"/>
            <a:ext cx="5465460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Node function 1</a:t>
            </a:r>
          </a:p>
          <a:p>
            <a:r>
              <a:rPr lang="en-IN" noProof="0" dirty="0"/>
              <a:t>Takes the current state as input</a:t>
            </a:r>
          </a:p>
          <a:p>
            <a:r>
              <a:rPr lang="en-IN" noProof="0" dirty="0"/>
              <a:t>Asks user for their name</a:t>
            </a:r>
          </a:p>
          <a:p>
            <a:r>
              <a:rPr lang="en-IN" noProof="0" dirty="0"/>
              <a:t>Returns a </a:t>
            </a:r>
            <a:r>
              <a:rPr lang="en-IN" b="1" noProof="0" dirty="0"/>
              <a:t>new state </a:t>
            </a:r>
            <a:r>
              <a:rPr lang="en-IN" noProof="0" dirty="0"/>
              <a:t>with updated information</a:t>
            </a:r>
          </a:p>
          <a:p>
            <a:pPr lvl="1"/>
            <a:r>
              <a:rPr lang="en-IN" noProof="0" dirty="0"/>
              <a:t>**state copies all existing state data</a:t>
            </a:r>
          </a:p>
          <a:p>
            <a:pPr lvl="1"/>
            <a:r>
              <a:rPr lang="en-IN" noProof="0" dirty="0"/>
              <a:t>Updates specific fields (</a:t>
            </a:r>
            <a:r>
              <a:rPr lang="en-IN" noProof="0" dirty="0" err="1"/>
              <a:t>user_name</a:t>
            </a:r>
            <a:r>
              <a:rPr lang="en-IN" noProof="0" dirty="0"/>
              <a:t>, messages)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E4F228-FA84-C6B3-20A3-4E31686A436A}"/>
              </a:ext>
            </a:extLst>
          </p:cNvPr>
          <p:cNvSpPr txBox="1"/>
          <p:nvPr/>
        </p:nvSpPr>
        <p:spPr>
          <a:xfrm>
            <a:off x="190795" y="3963130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"there")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f"Hello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{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}! Nice to meet you."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"greeting": greeting,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f"Bot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{greeting}"]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A0D6CD-F29D-1F36-0754-A4694BF42FCB}"/>
              </a:ext>
            </a:extLst>
          </p:cNvPr>
          <p:cNvSpPr txBox="1"/>
          <p:nvPr/>
        </p:nvSpPr>
        <p:spPr>
          <a:xfrm>
            <a:off x="5765607" y="4120774"/>
            <a:ext cx="546546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Node function 2</a:t>
            </a:r>
          </a:p>
          <a:p>
            <a:r>
              <a:rPr lang="en-IN" noProof="0" dirty="0"/>
              <a:t>Reads </a:t>
            </a:r>
            <a:r>
              <a:rPr lang="en-IN" noProof="0" dirty="0" err="1"/>
              <a:t>user_name</a:t>
            </a:r>
            <a:r>
              <a:rPr lang="en-IN" noProof="0" dirty="0"/>
              <a:t> from the current state</a:t>
            </a:r>
          </a:p>
          <a:p>
            <a:r>
              <a:rPr lang="en-IN" noProof="0" dirty="0"/>
              <a:t>Creates a personalized greeting</a:t>
            </a:r>
          </a:p>
          <a:p>
            <a:r>
              <a:rPr lang="en-IN" noProof="0" dirty="0"/>
              <a:t>Updates state with the greeting and conversation log</a:t>
            </a:r>
          </a:p>
        </p:txBody>
      </p:sp>
    </p:spTree>
    <p:extLst>
      <p:ext uri="{BB962C8B-B14F-4D97-AF65-F5344CB8AC3E}">
        <p14:creationId xmlns:p14="http://schemas.microsoft.com/office/powerpoint/2010/main" val="3454714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D26FA-9AC7-0D88-E8C1-3812B6DA6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309C4-976B-AB22-89FF-3B28BBEB5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noProof="0" dirty="0"/>
              <a:t>Reactive Agent: Sense -&gt; Act (No planning)</a:t>
            </a:r>
          </a:p>
          <a:p>
            <a:pPr lvl="1"/>
            <a:r>
              <a:rPr lang="en-US" noProof="0" dirty="0"/>
              <a:t>Respond immediately to the current environment</a:t>
            </a:r>
          </a:p>
          <a:p>
            <a:pPr lvl="1"/>
            <a:r>
              <a:rPr lang="en-US" noProof="0" dirty="0"/>
              <a:t>No memory of past actions</a:t>
            </a:r>
          </a:p>
          <a:p>
            <a:pPr lvl="1"/>
            <a:r>
              <a:rPr lang="en-US" noProof="0" dirty="0"/>
              <a:t>No future planning</a:t>
            </a:r>
          </a:p>
          <a:p>
            <a:pPr lvl="1"/>
            <a:r>
              <a:rPr lang="en-US" noProof="0" dirty="0"/>
              <a:t>Rule-based bots, Simple if-else systems</a:t>
            </a:r>
          </a:p>
          <a:p>
            <a:pPr lvl="1"/>
            <a:r>
              <a:rPr lang="en-US" noProof="0" dirty="0"/>
              <a:t>Example: When an input file is received, process it and create a report</a:t>
            </a:r>
          </a:p>
          <a:p>
            <a:r>
              <a:rPr lang="en-US" noProof="0" dirty="0"/>
              <a:t>Proactive Agents: Goal-driven Behavior</a:t>
            </a:r>
          </a:p>
          <a:p>
            <a:pPr lvl="1"/>
            <a:r>
              <a:rPr lang="en-US" noProof="0" dirty="0"/>
              <a:t>Act to achieve specific goals</a:t>
            </a:r>
          </a:p>
          <a:p>
            <a:pPr lvl="1"/>
            <a:r>
              <a:rPr lang="en-US" noProof="0" dirty="0"/>
              <a:t>Can plan ahead</a:t>
            </a:r>
          </a:p>
          <a:p>
            <a:pPr lvl="1"/>
            <a:r>
              <a:rPr lang="en-US" noProof="0" dirty="0"/>
              <a:t>May consider future states</a:t>
            </a:r>
          </a:p>
          <a:p>
            <a:pPr lvl="1"/>
            <a:r>
              <a:rPr lang="en-US" noProof="0" dirty="0"/>
              <a:t>Planning agents, Goal-based decision systems</a:t>
            </a:r>
          </a:p>
          <a:p>
            <a:pPr lvl="1"/>
            <a:r>
              <a:rPr lang="en-US" noProof="0" dirty="0"/>
              <a:t>Example: A stock market agent that alerts you to sell a stock because price may fall</a:t>
            </a:r>
          </a:p>
          <a:p>
            <a:r>
              <a:rPr lang="en-US" noProof="0" dirty="0"/>
              <a:t>Autonomous Agents: Self-directed and Adaptive</a:t>
            </a:r>
          </a:p>
          <a:p>
            <a:pPr lvl="1"/>
            <a:r>
              <a:rPr lang="en-US" noProof="0" dirty="0"/>
              <a:t>Operate independently without constant human control</a:t>
            </a:r>
          </a:p>
          <a:p>
            <a:pPr lvl="1"/>
            <a:r>
              <a:rPr lang="en-US" noProof="0" dirty="0"/>
              <a:t>Learn from experience</a:t>
            </a:r>
          </a:p>
          <a:p>
            <a:pPr lvl="1"/>
            <a:r>
              <a:rPr lang="en-US" noProof="0" dirty="0"/>
              <a:t>Combine reactive + proactive behavior</a:t>
            </a:r>
          </a:p>
          <a:p>
            <a:pPr lvl="1"/>
            <a:r>
              <a:rPr lang="en-US" noProof="0" dirty="0"/>
              <a:t>Example: A research agent finds out the best sources of information, handles failures, and comes up with a report</a:t>
            </a:r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66427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2E51B-37AA-5180-D724-E4F292179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C13C-8BC4-63BD-D6C8-39CF6616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(3_1_langgraph_basic.py)</a:t>
            </a:r>
            <a:endParaRPr lang="en-IN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513CF-2D97-CDF7-6855-4605877419D8}"/>
              </a:ext>
            </a:extLst>
          </p:cNvPr>
          <p:cNvSpPr txBox="1"/>
          <p:nvPr/>
        </p:nvSpPr>
        <p:spPr>
          <a:xfrm>
            <a:off x="190795" y="2117194"/>
            <a:ext cx="5517809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workflow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nodes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edges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(START,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END)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workflow.compile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2E842-61DC-B04E-DBC6-B84DF193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F69CA-261C-0AF3-E4F7-232A6DFB0EFC}"/>
              </a:ext>
            </a:extLst>
          </p:cNvPr>
          <p:cNvSpPr txBox="1"/>
          <p:nvPr/>
        </p:nvSpPr>
        <p:spPr>
          <a:xfrm>
            <a:off x="5765607" y="2274838"/>
            <a:ext cx="5465460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Graph Construction</a:t>
            </a:r>
          </a:p>
          <a:p>
            <a:r>
              <a:rPr lang="en-IN" noProof="0" dirty="0"/>
              <a:t>Structure: START → </a:t>
            </a:r>
            <a:r>
              <a:rPr lang="en-IN" noProof="0" dirty="0" err="1"/>
              <a:t>ask_name</a:t>
            </a:r>
            <a:r>
              <a:rPr lang="en-IN" noProof="0" dirty="0"/>
              <a:t> → </a:t>
            </a:r>
            <a:r>
              <a:rPr lang="en-IN" noProof="0" dirty="0" err="1"/>
              <a:t>greet_user</a:t>
            </a:r>
            <a:r>
              <a:rPr lang="en-IN" noProof="0" dirty="0"/>
              <a:t> → END</a:t>
            </a:r>
          </a:p>
          <a:p>
            <a:endParaRPr lang="en-IN" noProof="0" dirty="0"/>
          </a:p>
          <a:p>
            <a:r>
              <a:rPr lang="en-IN" noProof="0" dirty="0"/>
              <a:t>Nodes represent processing steps (functions)</a:t>
            </a:r>
          </a:p>
          <a:p>
            <a:r>
              <a:rPr lang="en-IN" noProof="0" dirty="0"/>
              <a:t>Edges define the flow between steps</a:t>
            </a:r>
          </a:p>
          <a:p>
            <a:r>
              <a:rPr lang="en-IN" noProof="0" dirty="0"/>
              <a:t>START is where execution begins</a:t>
            </a:r>
          </a:p>
          <a:p>
            <a:r>
              <a:rPr lang="en-IN" noProof="0" dirty="0"/>
              <a:t>END is where execution terminates</a:t>
            </a:r>
          </a:p>
          <a:p>
            <a:r>
              <a:rPr lang="en-IN" noProof="0" dirty="0"/>
              <a:t>.compile() creates the executable graph</a:t>
            </a:r>
          </a:p>
        </p:txBody>
      </p:sp>
    </p:spTree>
    <p:extLst>
      <p:ext uri="{BB962C8B-B14F-4D97-AF65-F5344CB8AC3E}">
        <p14:creationId xmlns:p14="http://schemas.microsoft.com/office/powerpoint/2010/main" val="33991712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451D4-2F6A-77AD-905D-BEFEF3B0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79CF-B612-A7E2-B853-DBEACF05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(3_1_langgraph_basic.py)</a:t>
            </a:r>
            <a:endParaRPr lang="en-IN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E9372-AA0E-3103-FFDF-5F8F162FFB9C}"/>
              </a:ext>
            </a:extLst>
          </p:cNvPr>
          <p:cNvSpPr txBox="1"/>
          <p:nvPr/>
        </p:nvSpPr>
        <p:spPr>
          <a:xfrm>
            <a:off x="190795" y="2117194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Create the graph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app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Initialize state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="",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greeting="",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messages=[]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Run the graph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final_state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app.invoke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D23DBD-02DA-F510-EED2-6B0E42F06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BAD3E-0C4D-7571-BFDC-8E177148902C}"/>
              </a:ext>
            </a:extLst>
          </p:cNvPr>
          <p:cNvSpPr txBox="1"/>
          <p:nvPr/>
        </p:nvSpPr>
        <p:spPr>
          <a:xfrm>
            <a:off x="5765607" y="2274838"/>
            <a:ext cx="5465460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Execution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Initialize: Create empty state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Invoke: Start execution at START node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Flow: State passes through: </a:t>
            </a:r>
            <a:r>
              <a:rPr lang="en-IN" noProof="0" dirty="0" err="1"/>
              <a:t>ask_name</a:t>
            </a:r>
            <a:r>
              <a:rPr lang="en-IN" noProof="0" dirty="0"/>
              <a:t> → </a:t>
            </a:r>
            <a:r>
              <a:rPr lang="en-IN" noProof="0" dirty="0" err="1"/>
              <a:t>greet_user</a:t>
            </a:r>
            <a:endParaRPr lang="en-IN" noProof="0" dirty="0"/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Result: Get final state with all accumulated data</a:t>
            </a:r>
          </a:p>
        </p:txBody>
      </p:sp>
    </p:spTree>
    <p:extLst>
      <p:ext uri="{BB962C8B-B14F-4D97-AF65-F5344CB8AC3E}">
        <p14:creationId xmlns:p14="http://schemas.microsoft.com/office/powerpoint/2010/main" val="40525652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0DD70-3D97-70DC-67F8-2CA73976E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 err="1"/>
              <a:t>LangGraph</a:t>
            </a:r>
            <a:r>
              <a:rPr lang="en-IN" sz="3200" dirty="0"/>
              <a:t> Reducer </a:t>
            </a:r>
            <a:br>
              <a:rPr lang="en-IN" sz="3200" dirty="0"/>
            </a:br>
            <a:r>
              <a:rPr lang="en-IN" sz="2400" dirty="0"/>
              <a:t>(</a:t>
            </a:r>
            <a:r>
              <a:rPr lang="en-US" sz="2400" dirty="0"/>
              <a:t>3_2_langgraph_without_reducer.py, 3_3_langgraph_without_reducer.py)</a:t>
            </a:r>
            <a:endParaRPr lang="en-GB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7D955-A403-45D0-E353-0C027A325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951"/>
            <a:ext cx="10515600" cy="4753012"/>
          </a:xfrm>
        </p:spPr>
        <p:txBody>
          <a:bodyPr/>
          <a:lstStyle/>
          <a:p>
            <a:r>
              <a:rPr lang="en-US" b="1" dirty="0"/>
              <a:t>Reducer</a:t>
            </a:r>
            <a:r>
              <a:rPr lang="en-US" dirty="0"/>
              <a:t>: Defines how state values are merged when multiple nodes write to the same key</a:t>
            </a:r>
          </a:p>
          <a:p>
            <a:r>
              <a:rPr lang="en-US" dirty="0"/>
              <a:t>Answers the question: “When many agents update the same state, how do we combine it?”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B39E5-6800-419E-5656-9D37E4A02DA6}"/>
              </a:ext>
            </a:extLst>
          </p:cNvPr>
          <p:cNvSpPr txBox="1"/>
          <p:nvPr/>
        </p:nvSpPr>
        <p:spPr>
          <a:xfrm>
            <a:off x="551432" y="3622698"/>
            <a:ext cx="4837246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/>
              <a:t>Without reducer</a:t>
            </a:r>
          </a:p>
          <a:p>
            <a:endParaRPr lang="en-GB" dirty="0"/>
          </a:p>
          <a:p>
            <a:r>
              <a:rPr lang="en-US" dirty="0"/>
              <a:t>class State(</a:t>
            </a:r>
            <a:r>
              <a:rPr lang="en-US" dirty="0" err="1"/>
              <a:t>TypedDict</a:t>
            </a:r>
            <a:r>
              <a:rPr lang="en-US" dirty="0"/>
              <a:t>):</a:t>
            </a:r>
          </a:p>
          <a:p>
            <a:r>
              <a:rPr lang="en-US" dirty="0"/>
              <a:t>    messages: List[str]</a:t>
            </a:r>
          </a:p>
          <a:p>
            <a:endParaRPr lang="en-US" dirty="0"/>
          </a:p>
          <a:p>
            <a:r>
              <a:rPr lang="en-US" dirty="0"/>
              <a:t>def </a:t>
            </a:r>
            <a:r>
              <a:rPr lang="en-US" dirty="0" err="1"/>
              <a:t>agent_a</a:t>
            </a:r>
            <a:r>
              <a:rPr lang="en-US" dirty="0"/>
              <a:t>(state: State):</a:t>
            </a:r>
          </a:p>
          <a:p>
            <a:r>
              <a:rPr lang="en-US" strike="sngStrike" dirty="0"/>
              <a:t>    return {"messages": ["Hello from Agent A"]}</a:t>
            </a:r>
          </a:p>
          <a:p>
            <a:endParaRPr lang="en-US" dirty="0"/>
          </a:p>
          <a:p>
            <a:r>
              <a:rPr lang="en-US" dirty="0"/>
              <a:t>def </a:t>
            </a:r>
            <a:r>
              <a:rPr lang="en-US" dirty="0" err="1"/>
              <a:t>agent_b</a:t>
            </a:r>
            <a:r>
              <a:rPr lang="en-US" dirty="0"/>
              <a:t>(state: State):</a:t>
            </a:r>
          </a:p>
          <a:p>
            <a:r>
              <a:rPr lang="en-US" dirty="0"/>
              <a:t>    return {"messages": ["Hello from Agent B"]}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D65E82-1BB1-5B47-ACCD-64CDD63607D4}"/>
              </a:ext>
            </a:extLst>
          </p:cNvPr>
          <p:cNvSpPr txBox="1"/>
          <p:nvPr/>
        </p:nvSpPr>
        <p:spPr>
          <a:xfrm>
            <a:off x="5833953" y="2880701"/>
            <a:ext cx="5913644" cy="3693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/>
              <a:t>With reducer</a:t>
            </a:r>
          </a:p>
          <a:p>
            <a:endParaRPr lang="en-IN" dirty="0"/>
          </a:p>
          <a:p>
            <a:r>
              <a:rPr lang="en-US" dirty="0"/>
              <a:t>def </a:t>
            </a:r>
            <a:r>
              <a:rPr lang="en-US" dirty="0" err="1">
                <a:solidFill>
                  <a:srgbClr val="FF0000"/>
                </a:solidFill>
              </a:rPr>
              <a:t>add_messages</a:t>
            </a:r>
            <a:r>
              <a:rPr lang="en-US" dirty="0"/>
              <a:t>(old: List[str], new: List[str]) -&gt; List[str]:</a:t>
            </a:r>
          </a:p>
          <a:p>
            <a:r>
              <a:rPr lang="en-US" dirty="0"/>
              <a:t>    return old + new # This is the reducer function</a:t>
            </a:r>
          </a:p>
          <a:p>
            <a:endParaRPr lang="en-US" dirty="0"/>
          </a:p>
          <a:p>
            <a:r>
              <a:rPr lang="en-US" dirty="0"/>
              <a:t>class State(</a:t>
            </a:r>
            <a:r>
              <a:rPr lang="en-US" dirty="0" err="1"/>
              <a:t>TypedDict</a:t>
            </a:r>
            <a:r>
              <a:rPr lang="en-US" dirty="0"/>
              <a:t>):</a:t>
            </a:r>
          </a:p>
          <a:p>
            <a:r>
              <a:rPr lang="en-US" dirty="0"/>
              <a:t>    messages: </a:t>
            </a:r>
            <a:r>
              <a:rPr lang="en-US" dirty="0">
                <a:solidFill>
                  <a:srgbClr val="FF0000"/>
                </a:solidFill>
              </a:rPr>
              <a:t>Annotated[List[str], </a:t>
            </a:r>
            <a:r>
              <a:rPr lang="en-US" dirty="0" err="1">
                <a:solidFill>
                  <a:srgbClr val="FF0000"/>
                </a:solidFill>
              </a:rPr>
              <a:t>add_messages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def </a:t>
            </a:r>
            <a:r>
              <a:rPr lang="en-US" dirty="0" err="1"/>
              <a:t>agent_a</a:t>
            </a:r>
            <a:r>
              <a:rPr lang="en-US" dirty="0"/>
              <a:t>(state: State):</a:t>
            </a:r>
          </a:p>
          <a:p>
            <a:r>
              <a:rPr lang="en-US" dirty="0"/>
              <a:t>    return {"messages": ["Hello from Agent A"]} # Not lost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def </a:t>
            </a:r>
            <a:r>
              <a:rPr lang="en-US" dirty="0" err="1"/>
              <a:t>agent_b</a:t>
            </a:r>
            <a:r>
              <a:rPr lang="en-US" dirty="0"/>
              <a:t>(state: State):</a:t>
            </a:r>
          </a:p>
          <a:p>
            <a:r>
              <a:rPr lang="en-US" dirty="0"/>
              <a:t>    return {"messages": ["Hello from Agent B"]}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48022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BED00-06AC-B941-A8D9-CF0B1F17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Reducer with LLM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9FB02-19FF-5E49-235D-AD7E8A5F4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Check the product return policy of two e-commerce websites</a:t>
            </a:r>
          </a:p>
          <a:p>
            <a:r>
              <a:rPr lang="en-IN" dirty="0"/>
              <a:t>Use a reducer to combine the outputs of the two</a:t>
            </a:r>
          </a:p>
          <a:p>
            <a:r>
              <a:rPr lang="en-IN" dirty="0"/>
              <a:t>Create two agents and run them in parallel</a:t>
            </a:r>
          </a:p>
          <a:p>
            <a:r>
              <a:rPr lang="en-IN" dirty="0"/>
              <a:t>Code: 3_4_langgraph_reducer_return_policy.py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04650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5102A-41F6-F380-89C7-C87FC9481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Looping in </a:t>
            </a:r>
            <a:r>
              <a:rPr lang="en-IN" dirty="0" err="1"/>
              <a:t>LangGraph</a:t>
            </a:r>
            <a:r>
              <a:rPr lang="en-IN" dirty="0"/>
              <a:t> (3_5_langgraph_loop.py)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C95C5-8E14-90C7-B2E5-ADEF6C480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1777"/>
            <a:ext cx="10515600" cy="5395186"/>
          </a:xfrm>
        </p:spPr>
        <p:txBody>
          <a:bodyPr>
            <a:normAutofit/>
          </a:bodyPr>
          <a:lstStyle/>
          <a:p>
            <a:r>
              <a:rPr lang="en-US" b="1" dirty="0"/>
              <a:t>Loop</a:t>
            </a:r>
            <a:r>
              <a:rPr lang="en-US" dirty="0"/>
              <a:t>: A node can run more than once, based on state</a:t>
            </a:r>
          </a:p>
          <a:p>
            <a:endParaRPr lang="en-GB" dirty="0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B3F4F482-C065-87D7-CED4-A5292651ADB1}"/>
              </a:ext>
            </a:extLst>
          </p:cNvPr>
          <p:cNvSpPr/>
          <p:nvPr/>
        </p:nvSpPr>
        <p:spPr>
          <a:xfrm>
            <a:off x="781777" y="1312268"/>
            <a:ext cx="2938644" cy="1863701"/>
          </a:xfrm>
          <a:prstGeom prst="foldedCorner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class </a:t>
            </a:r>
            <a:r>
              <a:rPr lang="en-US" sz="1400" dirty="0" err="1"/>
              <a:t>AgentState</a:t>
            </a:r>
            <a:r>
              <a:rPr lang="en-US" sz="1400" dirty="0"/>
              <a:t>(</a:t>
            </a:r>
            <a:r>
              <a:rPr lang="en-US" sz="1400" dirty="0" err="1"/>
              <a:t>TypedDict</a:t>
            </a:r>
            <a:r>
              <a:rPr lang="en-US" sz="1400" dirty="0"/>
              <a:t>):</a:t>
            </a:r>
          </a:p>
          <a:p>
            <a:r>
              <a:rPr lang="en-US" sz="1400" dirty="0"/>
              <a:t>    question: str</a:t>
            </a:r>
          </a:p>
          <a:p>
            <a:r>
              <a:rPr lang="en-US" sz="1400" dirty="0"/>
              <a:t>    answer: str</a:t>
            </a:r>
          </a:p>
          <a:p>
            <a:r>
              <a:rPr lang="en-US" sz="1400" dirty="0"/>
              <a:t>    history: List[str]</a:t>
            </a:r>
          </a:p>
          <a:p>
            <a:r>
              <a:rPr lang="en-US" sz="1400" dirty="0"/>
              <a:t>    iterations: int</a:t>
            </a:r>
          </a:p>
          <a:p>
            <a:r>
              <a:rPr lang="en-US" sz="1400" dirty="0"/>
              <a:t>    </a:t>
            </a:r>
            <a:r>
              <a:rPr lang="en-US" sz="1400" dirty="0">
                <a:solidFill>
                  <a:srgbClr val="FFFF00"/>
                </a:solidFill>
              </a:rPr>
              <a:t>decision</a:t>
            </a:r>
            <a:r>
              <a:rPr lang="en-US" sz="1400" dirty="0"/>
              <a:t>: str  # "continue" or "stop"</a:t>
            </a:r>
            <a:endParaRPr lang="en-GB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E4DBA3-9983-AA09-1B44-D68BFA6282E6}"/>
              </a:ext>
            </a:extLst>
          </p:cNvPr>
          <p:cNvSpPr txBox="1"/>
          <p:nvPr/>
        </p:nvSpPr>
        <p:spPr>
          <a:xfrm>
            <a:off x="4006608" y="1312268"/>
            <a:ext cx="3825123" cy="33855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dirty="0"/>
              <a:t>Nodes to run in sequence:</a:t>
            </a:r>
          </a:p>
          <a:p>
            <a:r>
              <a:rPr lang="en-IN" sz="1600" b="1" dirty="0"/>
              <a:t>answer</a:t>
            </a:r>
          </a:p>
          <a:p>
            <a:r>
              <a:rPr lang="en-GB" sz="1600" b="1" dirty="0"/>
              <a:t>evaluate</a:t>
            </a:r>
          </a:p>
          <a:p>
            <a:endParaRPr lang="en-GB" sz="1600" dirty="0"/>
          </a:p>
          <a:p>
            <a:r>
              <a:rPr lang="en-GB" sz="1600" dirty="0"/>
              <a:t>Then a conditional edge</a:t>
            </a:r>
          </a:p>
          <a:p>
            <a:r>
              <a:rPr lang="en-US" sz="1600" dirty="0" err="1"/>
              <a:t>builder.add_conditional_edges</a:t>
            </a:r>
            <a:r>
              <a:rPr lang="en-US" sz="1600" dirty="0"/>
              <a:t>(</a:t>
            </a:r>
          </a:p>
          <a:p>
            <a:r>
              <a:rPr lang="en-US" sz="1600" dirty="0"/>
              <a:t>    "</a:t>
            </a:r>
            <a:r>
              <a:rPr lang="en-US" sz="1600" b="1" dirty="0"/>
              <a:t>evaluate</a:t>
            </a:r>
            <a:r>
              <a:rPr lang="en-US" sz="1600" dirty="0"/>
              <a:t>",</a:t>
            </a:r>
          </a:p>
          <a:p>
            <a:r>
              <a:rPr lang="en-US" sz="1600" dirty="0"/>
              <a:t>    </a:t>
            </a:r>
            <a:r>
              <a:rPr lang="en-US" sz="1600" b="1" dirty="0" err="1"/>
              <a:t>should_continue</a:t>
            </a:r>
            <a:r>
              <a:rPr lang="en-US" sz="1600" dirty="0"/>
              <a:t>,</a:t>
            </a:r>
          </a:p>
          <a:p>
            <a:r>
              <a:rPr lang="en-US" sz="1600" dirty="0"/>
              <a:t>    {</a:t>
            </a:r>
          </a:p>
          <a:p>
            <a:r>
              <a:rPr lang="en-US" sz="1600" dirty="0"/>
              <a:t>        "continue": "</a:t>
            </a:r>
            <a:r>
              <a:rPr lang="en-US" sz="1600" b="1" dirty="0"/>
              <a:t>answer</a:t>
            </a:r>
            <a:r>
              <a:rPr lang="en-US" sz="1600" dirty="0"/>
              <a:t>",  # LOOP</a:t>
            </a:r>
          </a:p>
          <a:p>
            <a:r>
              <a:rPr lang="en-US" sz="1600" dirty="0"/>
              <a:t>        "stop": END                    # EXIT</a:t>
            </a:r>
          </a:p>
          <a:p>
            <a:r>
              <a:rPr lang="en-US" sz="1600" dirty="0"/>
              <a:t>    }</a:t>
            </a:r>
          </a:p>
          <a:p>
            <a:r>
              <a:rPr lang="en-US" sz="1600" dirty="0"/>
              <a:t>)</a:t>
            </a:r>
            <a:endParaRPr lang="en-GB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9F205E-3FEC-059F-FCF6-3CE6BB95A258}"/>
              </a:ext>
            </a:extLst>
          </p:cNvPr>
          <p:cNvSpPr txBox="1"/>
          <p:nvPr/>
        </p:nvSpPr>
        <p:spPr>
          <a:xfrm>
            <a:off x="8117919" y="1312268"/>
            <a:ext cx="3671560" cy="116955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Node = </a:t>
            </a:r>
            <a:r>
              <a:rPr lang="en-IN" sz="1400" b="1" dirty="0">
                <a:solidFill>
                  <a:schemeClr val="bg1"/>
                </a:solidFill>
              </a:rPr>
              <a:t>answer</a:t>
            </a:r>
          </a:p>
          <a:p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Send question and previous answer(s) to LLM</a:t>
            </a:r>
          </a:p>
          <a:p>
            <a:r>
              <a:rPr lang="en-IN" sz="1400" dirty="0">
                <a:solidFill>
                  <a:schemeClr val="bg1"/>
                </a:solidFill>
              </a:rPr>
              <a:t>Improve answer if needed</a:t>
            </a:r>
          </a:p>
          <a:p>
            <a:r>
              <a:rPr lang="en-IN" sz="1400" dirty="0">
                <a:solidFill>
                  <a:schemeClr val="bg1"/>
                </a:solidFill>
              </a:rPr>
              <a:t>Increase iteration count by 1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A4F68-F4EA-1ABB-66AF-397537549A08}"/>
              </a:ext>
            </a:extLst>
          </p:cNvPr>
          <p:cNvSpPr txBox="1"/>
          <p:nvPr/>
        </p:nvSpPr>
        <p:spPr>
          <a:xfrm>
            <a:off x="8117919" y="2755996"/>
            <a:ext cx="3671560" cy="95410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Node = </a:t>
            </a:r>
            <a:r>
              <a:rPr lang="en-IN" sz="1400" b="1" dirty="0">
                <a:solidFill>
                  <a:schemeClr val="bg1"/>
                </a:solidFill>
              </a:rPr>
              <a:t>evaluate</a:t>
            </a:r>
          </a:p>
          <a:p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Send question and latest answer to LLM</a:t>
            </a:r>
          </a:p>
          <a:p>
            <a:r>
              <a:rPr lang="en-IN" sz="1400" dirty="0">
                <a:solidFill>
                  <a:schemeClr val="bg1"/>
                </a:solidFill>
              </a:rPr>
              <a:t>Ask if continue or stop and return the decision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99DAD8-7CF3-D677-D26B-BF4871993EAC}"/>
              </a:ext>
            </a:extLst>
          </p:cNvPr>
          <p:cNvSpPr txBox="1"/>
          <p:nvPr/>
        </p:nvSpPr>
        <p:spPr>
          <a:xfrm>
            <a:off x="8117918" y="3989425"/>
            <a:ext cx="3671560" cy="95410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Conditional logic in function </a:t>
            </a:r>
            <a:r>
              <a:rPr lang="en-IN" sz="1400" dirty="0" err="1">
                <a:solidFill>
                  <a:schemeClr val="bg1"/>
                </a:solidFill>
              </a:rPr>
              <a:t>should_continue</a:t>
            </a:r>
            <a:r>
              <a:rPr lang="en-IN" sz="1400" dirty="0">
                <a:solidFill>
                  <a:schemeClr val="bg1"/>
                </a:solidFill>
              </a:rPr>
              <a:t>()</a:t>
            </a:r>
            <a:endParaRPr lang="en-IN" sz="1400" b="1" dirty="0">
              <a:solidFill>
                <a:schemeClr val="bg1"/>
              </a:solidFill>
            </a:endParaRPr>
          </a:p>
          <a:p>
            <a:endParaRPr lang="en-IN" sz="1400" dirty="0">
              <a:solidFill>
                <a:schemeClr val="bg1"/>
              </a:solidFill>
            </a:endParaRPr>
          </a:p>
          <a:p>
            <a:r>
              <a:rPr lang="en-IN" sz="1400" dirty="0">
                <a:solidFill>
                  <a:schemeClr val="bg1"/>
                </a:solidFill>
              </a:rPr>
              <a:t>If iteration count &gt;= 3 then stop</a:t>
            </a:r>
          </a:p>
          <a:p>
            <a:r>
              <a:rPr lang="en-IN" sz="1400" dirty="0">
                <a:solidFill>
                  <a:schemeClr val="bg1"/>
                </a:solidFill>
              </a:rPr>
              <a:t>Otherwise return the decision as it 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CE3069-D762-E581-35C2-5D24B8820FB1}"/>
              </a:ext>
            </a:extLst>
          </p:cNvPr>
          <p:cNvSpPr txBox="1"/>
          <p:nvPr/>
        </p:nvSpPr>
        <p:spPr>
          <a:xfrm>
            <a:off x="293167" y="4820268"/>
            <a:ext cx="7622326" cy="18466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pPr algn="ctr"/>
            <a:r>
              <a:rPr lang="en-IN" b="1" dirty="0"/>
              <a:t>Main logic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Call the “answer” node and get the latest/refined answer for the question from LLM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Using “evaluate” node, pass this on to LLM and ask, more iterations needed? It will return decision as “continue” or “stop”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Take this to the “</a:t>
            </a:r>
            <a:r>
              <a:rPr lang="en-IN" dirty="0" err="1"/>
              <a:t>should_continue</a:t>
            </a:r>
            <a:r>
              <a:rPr lang="en-IN" dirty="0"/>
              <a:t>()” function and check if iteration count has exceeded 3, in which case decision = “stop”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Return the decision, which will either cause it to loop back to answer or stop</a:t>
            </a:r>
            <a:endParaRPr lang="en-GB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3844C4-825B-5143-88EA-0C1EF1C4AEB0}"/>
              </a:ext>
            </a:extLst>
          </p:cNvPr>
          <p:cNvCxnSpPr/>
          <p:nvPr/>
        </p:nvCxnSpPr>
        <p:spPr>
          <a:xfrm flipV="1">
            <a:off x="5556202" y="3989425"/>
            <a:ext cx="0" cy="1043265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1763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CB6DF-DC99-2933-2AE0-437C72FB3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Looping Patterns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A90A456-55BF-438A-9206-9F583CD9E3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7680854"/>
              </p:ext>
            </p:extLst>
          </p:nvPr>
        </p:nvGraphicFramePr>
        <p:xfrm>
          <a:off x="459527" y="1347169"/>
          <a:ext cx="11272945" cy="5402336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254589">
                  <a:extLst>
                    <a:ext uri="{9D8B030D-6E8A-4147-A177-3AD203B41FA5}">
                      <a16:colId xmlns:a16="http://schemas.microsoft.com/office/drawing/2014/main" val="1390956729"/>
                    </a:ext>
                  </a:extLst>
                </a:gridCol>
                <a:gridCol w="2254589">
                  <a:extLst>
                    <a:ext uri="{9D8B030D-6E8A-4147-A177-3AD203B41FA5}">
                      <a16:colId xmlns:a16="http://schemas.microsoft.com/office/drawing/2014/main" val="3724024691"/>
                    </a:ext>
                  </a:extLst>
                </a:gridCol>
                <a:gridCol w="2254589">
                  <a:extLst>
                    <a:ext uri="{9D8B030D-6E8A-4147-A177-3AD203B41FA5}">
                      <a16:colId xmlns:a16="http://schemas.microsoft.com/office/drawing/2014/main" val="4032343764"/>
                    </a:ext>
                  </a:extLst>
                </a:gridCol>
                <a:gridCol w="2254589">
                  <a:extLst>
                    <a:ext uri="{9D8B030D-6E8A-4147-A177-3AD203B41FA5}">
                      <a16:colId xmlns:a16="http://schemas.microsoft.com/office/drawing/2014/main" val="3330319427"/>
                    </a:ext>
                  </a:extLst>
                </a:gridCol>
                <a:gridCol w="2254589">
                  <a:extLst>
                    <a:ext uri="{9D8B030D-6E8A-4147-A177-3AD203B41FA5}">
                      <a16:colId xmlns:a16="http://schemas.microsoft.com/office/drawing/2014/main" val="4177491375"/>
                    </a:ext>
                  </a:extLst>
                </a:gridCol>
              </a:tblGrid>
              <a:tr h="2618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Pattern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State Fields Used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Who Updates State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Stop Condition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Typical Use Case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8955885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Fixed iteration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iterations: int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Worker node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iterations &gt;= 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Bounded retries, safe guard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856848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LLM-decided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decision: str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Evaluator LLM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decision == "stop"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Self-refining answers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23509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Hybrid loop (LLM + counter)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iterations, decision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Worker + Evaluator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Either condition met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Production-safe self-critique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121428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Quality-threshold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score: float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Scoring node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score &gt;= threshold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RAG answer validation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475501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Tool-retry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tool_attempts: int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 node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tool_attempts &gt;= max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Unreliable API calls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522664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Budget-aware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tokens_used: int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LLM node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Budget exceeded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Cost-controlled agents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105051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Memory-driven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history: list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Any node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 new info added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Reasoning saturation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832064"/>
                  </a:ext>
                </a:extLst>
              </a:tr>
              <a:tr h="2618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Event-driven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events: list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External input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Event resolved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Human-in-the-loop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684783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Error-recovery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error_count: int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Exception handler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Errors exceed limit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Robust pipelines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257805"/>
                  </a:ext>
                </a:extLst>
              </a:tr>
              <a:tr h="4582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Multi-agent consensus loop</a:t>
                      </a:r>
                      <a:endParaRPr lang="en-GB" sz="1800"/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votes: dict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Parallel agents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Consensus reached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Agent debates</a:t>
                      </a:r>
                    </a:p>
                  </a:txBody>
                  <a:tcPr marL="61286" marR="61286" marT="30643" marB="306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8143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3759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7CA3-9C27-9C9A-65A2-836F7482E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Human Control and Override Workflows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7CDA0-45FC-7418-C53B-4AB9434C1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Human control workflow</a:t>
            </a:r>
            <a:r>
              <a:rPr lang="en-US" dirty="0"/>
              <a:t>: The graph pauses, escalates, or reroutes based on human input instead of continuing autonomously</a:t>
            </a:r>
          </a:p>
          <a:p>
            <a:r>
              <a:rPr lang="en-US" dirty="0"/>
              <a:t>Humans do not interrupt nodes – They change the state</a:t>
            </a:r>
          </a:p>
          <a:p>
            <a:r>
              <a:rPr lang="en-US" dirty="0"/>
              <a:t>Implementation</a:t>
            </a:r>
          </a:p>
          <a:p>
            <a:pPr marL="0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</a:t>
            </a:r>
            <a:r>
              <a:rPr lang="en-US" sz="2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AgentState</a:t>
            </a: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2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task: str</a:t>
            </a:r>
          </a:p>
          <a:p>
            <a:pPr marL="0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result: str</a:t>
            </a:r>
          </a:p>
          <a:p>
            <a:pPr marL="0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status: str        # auto | </a:t>
            </a:r>
            <a:r>
              <a:rPr lang="en-US" sz="2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needs_review</a:t>
            </a: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| approved | rejected</a:t>
            </a:r>
          </a:p>
          <a:p>
            <a:pPr marL="0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200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human_feedback</a:t>
            </a: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: str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81712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E8148-310C-42DF-0714-7C492B296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Human In The Loop (HITL)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5BE7-DA58-D890-B177-A7745EF83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Step 1: Agent reaches some uncertainty</a:t>
            </a:r>
          </a:p>
          <a:p>
            <a:pPr marL="0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US" sz="2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agent_node</a:t>
            </a: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(state):</a:t>
            </a:r>
          </a:p>
          <a:p>
            <a:pPr marL="0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if "maybe" in state["result"]:</a:t>
            </a:r>
          </a:p>
          <a:p>
            <a:pPr marL="0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return {"status": "</a:t>
            </a:r>
            <a:r>
              <a:rPr lang="en-US" sz="2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needs_review</a:t>
            </a: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"}</a:t>
            </a:r>
          </a:p>
          <a:p>
            <a:pPr marL="0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{"status": "auto"}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dirty="0"/>
          </a:p>
          <a:p>
            <a:r>
              <a:rPr lang="en-IN" dirty="0"/>
              <a:t>Step 2: Conditional edge pauses or escalates</a:t>
            </a:r>
          </a:p>
          <a:p>
            <a:pPr marL="0" indent="0">
              <a:buNone/>
            </a:pPr>
            <a:r>
              <a:rPr lang="en-US" sz="2200" dirty="0">
                <a:latin typeface="Cascadia Code" panose="020B0609020000020004" pitchFamily="49" charset="0"/>
                <a:cs typeface="Cascadia Code" panose="020B0609020000020004" pitchFamily="49" charset="0"/>
              </a:rPr>
              <a:t>def route(state):</a:t>
            </a:r>
          </a:p>
          <a:p>
            <a:pPr marL="0" indent="0">
              <a:buNone/>
            </a:pPr>
            <a:r>
              <a:rPr lang="en-US" sz="22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if state["status"] == "</a:t>
            </a:r>
            <a:r>
              <a:rPr lang="en-US" sz="2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needs_review</a:t>
            </a:r>
            <a:r>
              <a:rPr lang="en-US" sz="2200" dirty="0">
                <a:latin typeface="Cascadia Code" panose="020B0609020000020004" pitchFamily="49" charset="0"/>
                <a:cs typeface="Cascadia Code" panose="020B0609020000020004" pitchFamily="49" charset="0"/>
              </a:rPr>
              <a:t>":</a:t>
            </a:r>
          </a:p>
          <a:p>
            <a:pPr marL="0" indent="0">
              <a:buNone/>
            </a:pPr>
            <a:r>
              <a:rPr lang="en-US" sz="22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return "human"</a:t>
            </a:r>
          </a:p>
          <a:p>
            <a:pPr marL="0" indent="0">
              <a:buNone/>
            </a:pPr>
            <a:r>
              <a:rPr lang="en-US" sz="22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"end"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96525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E5B84-24A8-0BFC-7367-E77F9E9CF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23B43-A632-64C1-ACAF-1449FC76A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Human In The Loop (HITL)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FC712-4BDC-BFF0-8234-AE8D53367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Step 3: Human node waits for input</a:t>
            </a:r>
          </a:p>
          <a:p>
            <a:pPr marL="0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US" sz="2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human_review_node</a:t>
            </a: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(state):</a:t>
            </a:r>
          </a:p>
          <a:p>
            <a:pPr marL="0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In practice: UI, API, webhook, Slack, n8n, etc.</a:t>
            </a:r>
          </a:p>
          <a:p>
            <a:pPr marL="0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pPr marL="0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</a:t>
            </a:r>
            <a:r>
              <a:rPr lang="en-US" sz="20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human_feedback</a:t>
            </a: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": "Approved with changes",</a:t>
            </a:r>
          </a:p>
          <a:p>
            <a:pPr marL="0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"status": "approved"</a:t>
            </a:r>
          </a:p>
          <a:p>
            <a:pPr marL="0" indent="0">
              <a:buNone/>
            </a:pPr>
            <a:r>
              <a:rPr 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  <a:p>
            <a:endParaRPr lang="en-IN" dirty="0"/>
          </a:p>
          <a:p>
            <a:r>
              <a:rPr lang="en-IN" dirty="0"/>
              <a:t>Step 4: Graph resumes based on human decision</a:t>
            </a:r>
          </a:p>
          <a:p>
            <a:pPr marL="0" indent="0">
              <a:buNone/>
            </a:pPr>
            <a:r>
              <a:rPr lang="en-US" sz="220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US" sz="2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post_review_route</a:t>
            </a:r>
            <a:r>
              <a:rPr lang="en-US" sz="220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(state):</a:t>
            </a:r>
          </a:p>
          <a:p>
            <a:pPr marL="0" indent="0">
              <a:buNone/>
            </a:pPr>
            <a:r>
              <a:rPr lang="en-US" sz="22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state["status"]  # approved / rejected</a:t>
            </a:r>
          </a:p>
          <a:p>
            <a:pPr marL="0" indent="0">
              <a:buNone/>
            </a:pPr>
            <a:endParaRPr lang="en-US" sz="2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dirty="0"/>
              <a:t>Code: 3_6_langgraph_hitl.py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0734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D2D7-D9E3-6331-5BAA-E12234F8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Useful </a:t>
            </a:r>
            <a:r>
              <a:rPr lang="en-IN" dirty="0" err="1"/>
              <a:t>LangGraph</a:t>
            </a:r>
            <a:r>
              <a:rPr lang="en-IN" dirty="0"/>
              <a:t> Concepts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EE44F-6A5A-6842-D531-5417C9191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external APIs: 3_7_langgraph_news_summarizer.py</a:t>
            </a:r>
          </a:p>
          <a:p>
            <a:r>
              <a:rPr lang="en-GB" dirty="0"/>
              <a:t>Banking chatbot using </a:t>
            </a:r>
            <a:r>
              <a:rPr lang="en-GB" dirty="0" err="1"/>
              <a:t>Gradio</a:t>
            </a:r>
            <a:r>
              <a:rPr lang="en-GB" dirty="0"/>
              <a:t>: </a:t>
            </a:r>
            <a:r>
              <a:rPr lang="en-US" dirty="0"/>
              <a:t>3_8_langgraph_bank_ntfy_email.py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8460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14DF0-0D71-8249-FE44-C9C30A735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Summary: Agent Types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FC738AE-FE22-290E-C8C5-CF7D5D4303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7538139"/>
              </p:ext>
            </p:extLst>
          </p:nvPr>
        </p:nvGraphicFramePr>
        <p:xfrm>
          <a:off x="789339" y="2171098"/>
          <a:ext cx="10515600" cy="219456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51109624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93734517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8780654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015435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Reactive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Proactive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Autonomous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23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Decision style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Immediate response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Goal-oriented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Self-directed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099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Planning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1833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Sometimes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5348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Human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847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Adaptability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noProof="0" dirty="0"/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181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0974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0DBE7-8717-CEDC-0812-5F49ECAD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0168D6-22D9-B7DE-85B7-F87D63D1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Foundational Components of an AI Agent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A593B0-CA6B-57B7-06E6-6859285AEAA1}"/>
              </a:ext>
            </a:extLst>
          </p:cNvPr>
          <p:cNvSpPr txBox="1"/>
          <p:nvPr/>
        </p:nvSpPr>
        <p:spPr>
          <a:xfrm>
            <a:off x="1485610" y="2182604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noProof="0" dirty="0"/>
              <a:t>Instructions in a Natural Human Language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B840B-A7BC-339E-861E-DA450F1B9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57157" y="1435964"/>
            <a:ext cx="1343970" cy="895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082F6B-F936-8F34-2C7D-E9523CBB8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55382" y="1413207"/>
            <a:ext cx="901775" cy="90177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EED379AA-5109-A7E8-8305-5C1570969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75540" y="3406648"/>
            <a:ext cx="1575753" cy="999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548F3-3AC6-30F7-D0D6-CAE2374A8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036659" y="3319834"/>
            <a:ext cx="1211056" cy="1211056"/>
          </a:xfrm>
          <a:prstGeom prst="rect">
            <a:avLst/>
          </a:prstGeom>
        </p:spPr>
      </p:pic>
      <p:pic>
        <p:nvPicPr>
          <p:cNvPr id="14" name="Picture 2" descr="New Mindset Needed for Large Language Models">
            <a:extLst>
              <a:ext uri="{FF2B5EF4-FFF2-40B4-BE49-F238E27FC236}">
                <a16:creationId xmlns:a16="http://schemas.microsoft.com/office/drawing/2014/main" id="{058C2001-EEC4-836B-517C-05565B2B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739" y="3401250"/>
            <a:ext cx="2019916" cy="1141255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8548B157-B4D5-C8E9-4EA0-C73C52581142}"/>
              </a:ext>
            </a:extLst>
          </p:cNvPr>
          <p:cNvSpPr/>
          <p:nvPr/>
        </p:nvSpPr>
        <p:spPr>
          <a:xfrm>
            <a:off x="4360311" y="3823945"/>
            <a:ext cx="463889" cy="25128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AA7337-C316-3C91-37DE-23B321D73548}"/>
              </a:ext>
            </a:extLst>
          </p:cNvPr>
          <p:cNvCxnSpPr>
            <a:cxnSpLocks/>
          </p:cNvCxnSpPr>
          <p:nvPr/>
        </p:nvCxnSpPr>
        <p:spPr>
          <a:xfrm flipV="1">
            <a:off x="1799716" y="2898134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C9FD21-4B12-1A7B-09C4-D1145CA73AF1}"/>
              </a:ext>
            </a:extLst>
          </p:cNvPr>
          <p:cNvCxnSpPr>
            <a:cxnSpLocks/>
          </p:cNvCxnSpPr>
          <p:nvPr/>
        </p:nvCxnSpPr>
        <p:spPr>
          <a:xfrm>
            <a:off x="3614555" y="2898134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1275433-1F6F-EAE9-6B79-1B1FA718A0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455624" y="2407134"/>
            <a:ext cx="1250044" cy="92371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1E563D5-AA20-D2A3-7ADC-49A805906C81}"/>
              </a:ext>
            </a:extLst>
          </p:cNvPr>
          <p:cNvSpPr txBox="1"/>
          <p:nvPr/>
        </p:nvSpPr>
        <p:spPr>
          <a:xfrm>
            <a:off x="9136912" y="7832610"/>
            <a:ext cx="16065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noProof="0" dirty="0">
                <a:hlinkClick r:id="rId12" tooltip="https://www.programandoamedianoche.com/2009/07/enlace-a-data-objects-en-wpf/"/>
              </a:rPr>
              <a:t>This Photo</a:t>
            </a:r>
            <a:r>
              <a:rPr lang="en-US" sz="900" noProof="0" dirty="0"/>
              <a:t> by Unknown Author is licensed under </a:t>
            </a:r>
            <a:r>
              <a:rPr lang="en-US" sz="900" noProof="0" dirty="0">
                <a:hlinkClick r:id="rId13" tooltip="https://creativecommons.org/licenses/by-nd/3.0/"/>
              </a:rPr>
              <a:t>CC BY-ND</a:t>
            </a:r>
            <a:endParaRPr lang="en-US" sz="900" noProof="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F63431C-C112-B93B-BBA9-135B05F63F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455624" y="3429000"/>
            <a:ext cx="2160963" cy="1411829"/>
          </a:xfrm>
          <a:prstGeom prst="rect">
            <a:avLst/>
          </a:prstGeom>
        </p:spPr>
      </p:pic>
      <p:sp>
        <p:nvSpPr>
          <p:cNvPr id="33" name="Arrow: Striped Right 32">
            <a:extLst>
              <a:ext uri="{FF2B5EF4-FFF2-40B4-BE49-F238E27FC236}">
                <a16:creationId xmlns:a16="http://schemas.microsoft.com/office/drawing/2014/main" id="{AB5B1EF0-73E9-0398-5129-970BEF0564C5}"/>
              </a:ext>
            </a:extLst>
          </p:cNvPr>
          <p:cNvSpPr/>
          <p:nvPr/>
        </p:nvSpPr>
        <p:spPr>
          <a:xfrm>
            <a:off x="7316500" y="3890365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RAG</a:t>
            </a:r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EDC6A13B-A72F-5A25-F60C-4D50CB602102}"/>
              </a:ext>
            </a:extLst>
          </p:cNvPr>
          <p:cNvSpPr/>
          <p:nvPr/>
        </p:nvSpPr>
        <p:spPr>
          <a:xfrm>
            <a:off x="4118290" y="2093182"/>
            <a:ext cx="1423951" cy="1000896"/>
          </a:xfrm>
          <a:prstGeom prst="cloudCallout">
            <a:avLst>
              <a:gd name="adj1" fmla="val -59068"/>
              <a:gd name="adj2" fmla="val 59013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Think, Act, Review</a:t>
            </a:r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8F99A91D-42E7-32D6-1D66-5E5574ED713D}"/>
              </a:ext>
            </a:extLst>
          </p:cNvPr>
          <p:cNvSpPr/>
          <p:nvPr/>
        </p:nvSpPr>
        <p:spPr>
          <a:xfrm>
            <a:off x="7316500" y="1631487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MCP</a:t>
            </a:r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F8022CD5-B5B5-0372-D4D7-B8299450A020}"/>
              </a:ext>
            </a:extLst>
          </p:cNvPr>
          <p:cNvSpPr/>
          <p:nvPr/>
        </p:nvSpPr>
        <p:spPr>
          <a:xfrm>
            <a:off x="7316500" y="2629476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Tool Calling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167932-488F-C8D0-35A1-FA0F6C4276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9733340" y="4841335"/>
            <a:ext cx="347306" cy="692304"/>
          </a:xfrm>
          <a:prstGeom prst="rect">
            <a:avLst/>
          </a:prstGeom>
        </p:spPr>
      </p:pic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9F56DE1B-0D83-3960-6A21-3AEC68AE5068}"/>
              </a:ext>
            </a:extLst>
          </p:cNvPr>
          <p:cNvSpPr/>
          <p:nvPr/>
        </p:nvSpPr>
        <p:spPr>
          <a:xfrm>
            <a:off x="7316500" y="4960853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HITL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F55FA86-709A-7D65-59AE-1DA9682571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519429" y="5642784"/>
            <a:ext cx="1275455" cy="850091"/>
          </a:xfrm>
          <a:prstGeom prst="rect">
            <a:avLst/>
          </a:prstGeom>
        </p:spPr>
      </p:pic>
      <p:sp>
        <p:nvSpPr>
          <p:cNvPr id="26" name="Arrow: Striped Right 25">
            <a:extLst>
              <a:ext uri="{FF2B5EF4-FFF2-40B4-BE49-F238E27FC236}">
                <a16:creationId xmlns:a16="http://schemas.microsoft.com/office/drawing/2014/main" id="{7E4A2460-4CC9-ABA6-0669-3EB267DAEBC0}"/>
              </a:ext>
            </a:extLst>
          </p:cNvPr>
          <p:cNvSpPr/>
          <p:nvPr/>
        </p:nvSpPr>
        <p:spPr>
          <a:xfrm>
            <a:off x="7316500" y="5749341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Memory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F6BF5F7-5E9E-4308-ED16-B7819F885D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5434485" y="5931522"/>
            <a:ext cx="1434712" cy="956475"/>
          </a:xfrm>
          <a:prstGeom prst="rect">
            <a:avLst/>
          </a:prstGeom>
        </p:spPr>
      </p:pic>
      <p:sp>
        <p:nvSpPr>
          <p:cNvPr id="37" name="Arrow: Striped Right 36">
            <a:extLst>
              <a:ext uri="{FF2B5EF4-FFF2-40B4-BE49-F238E27FC236}">
                <a16:creationId xmlns:a16="http://schemas.microsoft.com/office/drawing/2014/main" id="{31D42ABF-C266-CD9C-AE58-AC03126CD0BF}"/>
              </a:ext>
            </a:extLst>
          </p:cNvPr>
          <p:cNvSpPr/>
          <p:nvPr/>
        </p:nvSpPr>
        <p:spPr>
          <a:xfrm rot="5400000">
            <a:off x="5414749" y="5054173"/>
            <a:ext cx="1346531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/>
              <a:t>Guardrails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3DF3F03-9286-8D21-DEF0-D3C2DFF03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046251" y="4808594"/>
            <a:ext cx="1211056" cy="12110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87EF9E2-F49F-FD41-6F29-FA29175D75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551680" y="4775441"/>
            <a:ext cx="1211056" cy="1211056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3E1077-9AD9-917B-E48F-B54DAA3D7D75}"/>
              </a:ext>
            </a:extLst>
          </p:cNvPr>
          <p:cNvCxnSpPr>
            <a:cxnSpLocks/>
          </p:cNvCxnSpPr>
          <p:nvPr/>
        </p:nvCxnSpPr>
        <p:spPr>
          <a:xfrm flipH="1">
            <a:off x="2649872" y="4405906"/>
            <a:ext cx="346680" cy="28121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789D65-6ADE-86F2-EED1-1EDF2AE70833}"/>
              </a:ext>
            </a:extLst>
          </p:cNvPr>
          <p:cNvCxnSpPr>
            <a:cxnSpLocks/>
          </p:cNvCxnSpPr>
          <p:nvPr/>
        </p:nvCxnSpPr>
        <p:spPr>
          <a:xfrm flipH="1" flipV="1">
            <a:off x="4295694" y="4405906"/>
            <a:ext cx="256993" cy="31505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9D570E-C40D-7106-1E6C-675F50C628A2}"/>
              </a:ext>
            </a:extLst>
          </p:cNvPr>
          <p:cNvCxnSpPr>
            <a:cxnSpLocks/>
          </p:cNvCxnSpPr>
          <p:nvPr/>
        </p:nvCxnSpPr>
        <p:spPr>
          <a:xfrm flipH="1">
            <a:off x="3257307" y="5533639"/>
            <a:ext cx="294373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290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C9F54-C041-9CEA-B299-3F77D7348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Industry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C88B0-7BBA-E741-02D7-15942CB2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General Trends (https://congruentx.com/emerging-trends-in-agentic-ai-for-2025)</a:t>
            </a:r>
          </a:p>
          <a:p>
            <a:r>
              <a:rPr lang="en-US" noProof="0" dirty="0"/>
              <a:t>Shift from Assistants to Autonomous Workflows (https://timesofindia.indiatimes.com/technology/tech-news/onix-2026-ai-trends-multi-agent-systems-redefine-enterprise-workflows/articleshow/126487254.cms)</a:t>
            </a:r>
          </a:p>
          <a:p>
            <a:r>
              <a:rPr lang="en-US" noProof="0" dirty="0"/>
              <a:t>Agentic Commerce Takes Off (https://www.investors.com/news/technology/shopify-stock-nrf-news-ai-agentic-shopping/)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7933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6929</Words>
  <Application>Microsoft Office PowerPoint</Application>
  <PresentationFormat>Widescreen</PresentationFormat>
  <Paragraphs>1193</Paragraphs>
  <Slides>69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Cascadia Code</vt:lpstr>
      <vt:lpstr>Cascadia Mono</vt:lpstr>
      <vt:lpstr>Cascadia Mono SemiBold</vt:lpstr>
      <vt:lpstr>Courier New</vt:lpstr>
      <vt:lpstr>Office Theme</vt:lpstr>
      <vt:lpstr>Agentic AI</vt:lpstr>
      <vt:lpstr>Module 1: Agentic AI Fundamentals and LLM Access</vt:lpstr>
      <vt:lpstr>AI Agent</vt:lpstr>
      <vt:lpstr>Real World Need of AI Agents</vt:lpstr>
      <vt:lpstr>Traditional, Generative, Agentic AI</vt:lpstr>
      <vt:lpstr>Agent Types</vt:lpstr>
      <vt:lpstr>Summary: Agent Types</vt:lpstr>
      <vt:lpstr>Foundational Components of an AI Agent</vt:lpstr>
      <vt:lpstr>Industry Trends</vt:lpstr>
      <vt:lpstr>Hands-on: Directly Accessing LLMs </vt:lpstr>
      <vt:lpstr>Using LLMs: OpenAI</vt:lpstr>
      <vt:lpstr>Building the First Agent</vt:lpstr>
      <vt:lpstr>Building the First Agent</vt:lpstr>
      <vt:lpstr>Hugging Face</vt:lpstr>
      <vt:lpstr>Hugging Face</vt:lpstr>
      <vt:lpstr>Using LLMs: Hugging Face</vt:lpstr>
      <vt:lpstr>Creating a Simple Utility Agent Using OpenAI API (No Frameworks)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Multi-Assistant Agent Step-by-Step</vt:lpstr>
      <vt:lpstr>Building a Mult-Assistant Agent Step-by-Step</vt:lpstr>
      <vt:lpstr>asyncio in Python</vt:lpstr>
      <vt:lpstr>asyncio Code Example</vt:lpstr>
      <vt:lpstr>Module 2: LangChain</vt:lpstr>
      <vt:lpstr>LangChain</vt:lpstr>
      <vt:lpstr>Evolution of Approaches to Work with LLMs</vt:lpstr>
      <vt:lpstr>Comparison of the Approaches</vt:lpstr>
      <vt:lpstr>LangChain and LangGraph</vt:lpstr>
      <vt:lpstr>Code Examples (C:\code\agenticai_realpage\module_2)</vt:lpstr>
      <vt:lpstr>Loaders in LangChain</vt:lpstr>
      <vt:lpstr>LangChain Embeddings –  RAG and Vector Databases</vt:lpstr>
      <vt:lpstr>What is RAG?</vt:lpstr>
      <vt:lpstr>Agentic RAG</vt:lpstr>
      <vt:lpstr>Embedding and Vector</vt:lpstr>
      <vt:lpstr>2D Vector Embeddings Example</vt:lpstr>
      <vt:lpstr>Cosine Similarity</vt:lpstr>
      <vt:lpstr>Euclidean Distance</vt:lpstr>
      <vt:lpstr>Why Cosine Similarity is Better in NLP?</vt:lpstr>
      <vt:lpstr>Euclidean Distance vs Cosine Distance</vt:lpstr>
      <vt:lpstr>Code Examples</vt:lpstr>
      <vt:lpstr>Embedding Models</vt:lpstr>
      <vt:lpstr>Vector Databases</vt:lpstr>
      <vt:lpstr>Vector Database (Code: C:\code\agenticai_realpage\module_2\2_langchain_vector_db_chroma.py )</vt:lpstr>
      <vt:lpstr>Chains</vt:lpstr>
      <vt:lpstr>LCEL</vt:lpstr>
      <vt:lpstr>Runnables and LCEL</vt:lpstr>
      <vt:lpstr>LangServe</vt:lpstr>
      <vt:lpstr>LangServe: How to Use?</vt:lpstr>
      <vt:lpstr>Build a Q&amp;A Bot from PDFs</vt:lpstr>
      <vt:lpstr>Chroma Versus FAISS</vt:lpstr>
      <vt:lpstr>Module 3: LangGraph for Stateful Agents and HITL</vt:lpstr>
      <vt:lpstr>LangChain versus LangGraph</vt:lpstr>
      <vt:lpstr>LangGraph:  Key Components</vt:lpstr>
      <vt:lpstr>First LangGraph Application (3_1_langgraph_basic.py)</vt:lpstr>
      <vt:lpstr>First LangGraph Application (3_1_langgraph_basic.py)</vt:lpstr>
      <vt:lpstr>First LangGraph Application (3_1_langgraph_basic.py)</vt:lpstr>
      <vt:lpstr>First LangGraph Application (3_1_langgraph_basic.py)</vt:lpstr>
      <vt:lpstr>LangGraph Reducer  (3_2_langgraph_without_reducer.py, 3_3_langgraph_without_reducer.py)</vt:lpstr>
      <vt:lpstr>Using Reducer with LLM</vt:lpstr>
      <vt:lpstr>Looping in LangGraph (3_5_langgraph_loop.py)</vt:lpstr>
      <vt:lpstr>LangGraph Looping Patterns</vt:lpstr>
      <vt:lpstr>Human Control and Override Workflows</vt:lpstr>
      <vt:lpstr>Human In The Loop (HITL) Pattern</vt:lpstr>
      <vt:lpstr>Human In The Loop (HITL) Pattern</vt:lpstr>
      <vt:lpstr>Useful LangGraph Concepts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Atul Kahate</dc:creator>
  <cp:lastModifiedBy>Atul Kahate</cp:lastModifiedBy>
  <cp:revision>24</cp:revision>
  <dcterms:created xsi:type="dcterms:W3CDTF">2026-01-14T06:51:35Z</dcterms:created>
  <dcterms:modified xsi:type="dcterms:W3CDTF">2026-01-16T06:33:00Z</dcterms:modified>
</cp:coreProperties>
</file>